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8" r:id="rId2"/>
    <p:sldId id="279" r:id="rId3"/>
    <p:sldId id="280" r:id="rId4"/>
    <p:sldId id="283" r:id="rId5"/>
    <p:sldId id="284" r:id="rId6"/>
    <p:sldId id="285" r:id="rId7"/>
    <p:sldId id="286" r:id="rId8"/>
    <p:sldId id="287" r:id="rId9"/>
    <p:sldId id="289" r:id="rId10"/>
    <p:sldId id="290" r:id="rId11"/>
    <p:sldId id="291" r:id="rId12"/>
    <p:sldId id="292" r:id="rId13"/>
    <p:sldId id="293" r:id="rId14"/>
    <p:sldId id="294" r:id="rId15"/>
    <p:sldId id="295" r:id="rId16"/>
    <p:sldId id="288" r:id="rId17"/>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032" autoAdjust="0"/>
  </p:normalViewPr>
  <p:slideViewPr>
    <p:cSldViewPr>
      <p:cViewPr>
        <p:scale>
          <a:sx n="90" d="100"/>
          <a:sy n="90" d="100"/>
        </p:scale>
        <p:origin x="-1992" y="-114"/>
      </p:cViewPr>
      <p:guideLst>
        <p:guide orient="horz" pos="2160"/>
        <p:guide pos="3120"/>
      </p:guideLst>
    </p:cSldViewPr>
  </p:slideViewPr>
  <p:notesTextViewPr>
    <p:cViewPr>
      <p:scale>
        <a:sx n="1" d="1"/>
        <a:sy n="1" d="1"/>
      </p:scale>
      <p:origin x="0" y="49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9074E49-7265-4518-B122-67F6E9682CA2}" type="datetimeFigureOut">
              <a:rPr lang="en-GB" smtClean="0"/>
              <a:t>27/04/2017</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9C0D4E8-1E30-42E8-BF56-B228C6484AD3}" type="slidenum">
              <a:rPr lang="en-GB" smtClean="0"/>
              <a:t>‹#›</a:t>
            </a:fld>
            <a:endParaRPr lang="en-GB"/>
          </a:p>
        </p:txBody>
      </p:sp>
    </p:spTree>
    <p:extLst>
      <p:ext uri="{BB962C8B-B14F-4D97-AF65-F5344CB8AC3E}">
        <p14:creationId xmlns:p14="http://schemas.microsoft.com/office/powerpoint/2010/main" val="1257368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dirty="0" smtClean="0"/>
              <a:t>Good morning everyone.  My name is Kevin</a:t>
            </a:r>
            <a:r>
              <a:rPr lang="en-GB" baseline="0" dirty="0" smtClean="0"/>
              <a:t> Slade, chairman of the Merchant Navy Training Board.  I am pleased to welcome you all here today and it is good to see familiar and new faces from the wide range of company, college and university, Nautilus International, RMT, </a:t>
            </a:r>
            <a:r>
              <a:rPr lang="en-GB" baseline="0" dirty="0" smtClean="0"/>
              <a:t>MCA representation, </a:t>
            </a:r>
            <a:r>
              <a:rPr lang="en-GB" baseline="0" dirty="0" smtClean="0"/>
              <a:t>and the largest number of trainees – rating apprentices and officer cadets that we have ever had.  It is very good to see you, we appreciate your attendance and look forward to hearing your views and input into our work from the sessions this afternoon.  I hope you find today interesting and useful, and I would like thank your companies and colleges/universities for ensuring such excellent attendance.</a:t>
            </a:r>
          </a:p>
          <a:p>
            <a:pPr eaLnBrk="1" hangingPunct="1"/>
            <a:endParaRPr lang="en-GB" baseline="0" dirty="0" smtClean="0"/>
          </a:p>
          <a:p>
            <a:pPr eaLnBrk="1" hangingPunct="1"/>
            <a:r>
              <a:rPr lang="en-GB" baseline="0" dirty="0" smtClean="0"/>
              <a:t>Before we start, here are the housekeeping points.  We are not expecting a fire alarm test, so if it does go off we need to leave by the nearest exit – as marked, do not use the lifts, and on leaving the building we will collect in the square across the road from the main entrance.  </a:t>
            </a:r>
          </a:p>
          <a:p>
            <a:pPr eaLnBrk="1" hangingPunct="1"/>
            <a:r>
              <a:rPr lang="en-GB" baseline="0" dirty="0" smtClean="0"/>
              <a:t>Toilet facilities are back through reception and off from the lift lobby.</a:t>
            </a:r>
          </a:p>
          <a:p>
            <a:pPr eaLnBrk="1" hangingPunct="1"/>
            <a:endParaRPr lang="en-GB" baseline="0" dirty="0" smtClean="0"/>
          </a:p>
          <a:p>
            <a:pPr eaLnBrk="1" hangingPunct="1"/>
            <a:r>
              <a:rPr lang="en-GB" baseline="0" dirty="0" smtClean="0"/>
              <a:t>You have been provided with the programme for the day and the attendee list.  It is a very full programme and we need to make sure we stick to the timings, in order to fit everything in.  And with such full attendance, space will also be a bit tight for the workshops, so please bear with us on this and let’s get started.</a:t>
            </a:r>
          </a:p>
          <a:p>
            <a:endParaRPr lang="en-GB" dirty="0"/>
          </a:p>
        </p:txBody>
      </p:sp>
      <p:sp>
        <p:nvSpPr>
          <p:cNvPr id="4" name="Slide Number Placeholder 3"/>
          <p:cNvSpPr>
            <a:spLocks noGrp="1"/>
          </p:cNvSpPr>
          <p:nvPr>
            <p:ph type="sldNum" sz="quarter" idx="10"/>
          </p:nvPr>
        </p:nvSpPr>
        <p:spPr/>
        <p:txBody>
          <a:bodyPr/>
          <a:lstStyle/>
          <a:p>
            <a:fld id="{C9C0D4E8-1E30-42E8-BF56-B228C6484AD3}" type="slidenum">
              <a:rPr lang="en-GB" smtClean="0"/>
              <a:t>1</a:t>
            </a:fld>
            <a:endParaRPr lang="en-GB"/>
          </a:p>
        </p:txBody>
      </p:sp>
    </p:spTree>
    <p:extLst>
      <p:ext uri="{BB962C8B-B14F-4D97-AF65-F5344CB8AC3E}">
        <p14:creationId xmlns:p14="http://schemas.microsoft.com/office/powerpoint/2010/main" val="2605107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RTF is working</a:t>
            </a:r>
            <a:r>
              <a:rPr lang="en-GB" baseline="0" dirty="0" smtClean="0"/>
              <a:t> to improve the prospects of UK ratings in terms of training and employability. To this end the RTF needs to cover the whole process from good recruitment through to improved prospects via clear funding opportunities and a structured training programme that enables UK ratings to receive high quality training and apply that training in their workplace. Part of the Ratings strategy is the promotion of </a:t>
            </a:r>
            <a:r>
              <a:rPr lang="en-GB" baseline="0" dirty="0" err="1" smtClean="0"/>
              <a:t>apprrenticeships</a:t>
            </a:r>
            <a:r>
              <a:rPr lang="en-GB" baseline="0" dirty="0" smtClean="0"/>
              <a:t> but not exclusively.</a:t>
            </a:r>
            <a:endParaRPr lang="en-GB" dirty="0"/>
          </a:p>
        </p:txBody>
      </p:sp>
      <p:sp>
        <p:nvSpPr>
          <p:cNvPr id="4" name="Slide Number Placeholder 3"/>
          <p:cNvSpPr>
            <a:spLocks noGrp="1"/>
          </p:cNvSpPr>
          <p:nvPr>
            <p:ph type="sldNum" sz="quarter" idx="10"/>
          </p:nvPr>
        </p:nvSpPr>
        <p:spPr/>
        <p:txBody>
          <a:bodyPr/>
          <a:lstStyle/>
          <a:p>
            <a:fld id="{030EB697-7C4E-40C1-B1C8-F93A81374AEA}" type="slidenum">
              <a:rPr lang="en-GB" smtClean="0"/>
              <a:t>10</a:t>
            </a:fld>
            <a:endParaRPr lang="en-GB"/>
          </a:p>
        </p:txBody>
      </p:sp>
    </p:spTree>
    <p:extLst>
      <p:ext uri="{BB962C8B-B14F-4D97-AF65-F5344CB8AC3E}">
        <p14:creationId xmlns:p14="http://schemas.microsoft.com/office/powerpoint/2010/main" val="3137614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Developing standards means decision</a:t>
            </a:r>
            <a:r>
              <a:rPr lang="en-GB" baseline="0" dirty="0" smtClean="0"/>
              <a:t> by employers with input from trade associations, qualification bodies and government. </a:t>
            </a:r>
            <a:endParaRPr lang="en-GB" dirty="0"/>
          </a:p>
        </p:txBody>
      </p:sp>
      <p:sp>
        <p:nvSpPr>
          <p:cNvPr id="4" name="Slide Number Placeholder 3"/>
          <p:cNvSpPr>
            <a:spLocks noGrp="1"/>
          </p:cNvSpPr>
          <p:nvPr>
            <p:ph type="sldNum" sz="quarter" idx="10"/>
          </p:nvPr>
        </p:nvSpPr>
        <p:spPr/>
        <p:txBody>
          <a:bodyPr/>
          <a:lstStyle/>
          <a:p>
            <a:fld id="{030EB697-7C4E-40C1-B1C8-F93A81374AEA}" type="slidenum">
              <a:rPr lang="en-GB" smtClean="0"/>
              <a:t>11</a:t>
            </a:fld>
            <a:endParaRPr lang="en-GB"/>
          </a:p>
        </p:txBody>
      </p:sp>
    </p:spTree>
    <p:extLst>
      <p:ext uri="{BB962C8B-B14F-4D97-AF65-F5344CB8AC3E}">
        <p14:creationId xmlns:p14="http://schemas.microsoft.com/office/powerpoint/2010/main" val="3796045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Group</a:t>
            </a:r>
            <a:r>
              <a:rPr lang="en-GB" baseline="0" dirty="0" smtClean="0"/>
              <a:t> meets regularly and covers all aspects of employment and development within the shipping industry. It liaises with government most notably through the Institute for Apprenticeships. Most importantly it needs to cover a number of progressive stages through the development of training standards, the promotion of training standards and an increased confidence and certainty around costs and quality standards.</a:t>
            </a:r>
            <a:endParaRPr lang="en-GB" dirty="0"/>
          </a:p>
        </p:txBody>
      </p:sp>
      <p:sp>
        <p:nvSpPr>
          <p:cNvPr id="4" name="Slide Number Placeholder 3"/>
          <p:cNvSpPr>
            <a:spLocks noGrp="1"/>
          </p:cNvSpPr>
          <p:nvPr>
            <p:ph type="sldNum" sz="quarter" idx="10"/>
          </p:nvPr>
        </p:nvSpPr>
        <p:spPr/>
        <p:txBody>
          <a:bodyPr/>
          <a:lstStyle/>
          <a:p>
            <a:fld id="{030EB697-7C4E-40C1-B1C8-F93A81374AEA}" type="slidenum">
              <a:rPr lang="en-GB" smtClean="0"/>
              <a:t>12</a:t>
            </a:fld>
            <a:endParaRPr lang="en-GB"/>
          </a:p>
        </p:txBody>
      </p:sp>
    </p:spTree>
    <p:extLst>
      <p:ext uri="{BB962C8B-B14F-4D97-AF65-F5344CB8AC3E}">
        <p14:creationId xmlns:p14="http://schemas.microsoft.com/office/powerpoint/2010/main" val="2556530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Levy came into force on 6</a:t>
            </a:r>
            <a:r>
              <a:rPr lang="en-GB" baseline="30000" dirty="0" smtClean="0"/>
              <a:t>th</a:t>
            </a:r>
            <a:r>
              <a:rPr lang="en-GB" dirty="0" smtClean="0"/>
              <a:t> April and first payments will be coming through at</a:t>
            </a:r>
            <a:r>
              <a:rPr lang="en-GB" baseline="0" dirty="0" smtClean="0"/>
              <a:t> the end of May. There are a number of different areas where support may be needed but the most likely ones will be around registration and the use of digital vouchers as well the developing relationships between employers and providers. In some ways the Maritime industry may have some advantages here because colleges and employers are already well known to each other.  </a:t>
            </a:r>
            <a:endParaRPr lang="en-GB" dirty="0"/>
          </a:p>
        </p:txBody>
      </p:sp>
      <p:sp>
        <p:nvSpPr>
          <p:cNvPr id="4" name="Slide Number Placeholder 3"/>
          <p:cNvSpPr>
            <a:spLocks noGrp="1"/>
          </p:cNvSpPr>
          <p:nvPr>
            <p:ph type="sldNum" sz="quarter" idx="10"/>
          </p:nvPr>
        </p:nvSpPr>
        <p:spPr/>
        <p:txBody>
          <a:bodyPr/>
          <a:lstStyle/>
          <a:p>
            <a:fld id="{030EB697-7C4E-40C1-B1C8-F93A81374AEA}" type="slidenum">
              <a:rPr lang="en-GB" smtClean="0"/>
              <a:t>13</a:t>
            </a:fld>
            <a:endParaRPr lang="en-GB"/>
          </a:p>
        </p:txBody>
      </p:sp>
    </p:spTree>
    <p:extLst>
      <p:ext uri="{BB962C8B-B14F-4D97-AF65-F5344CB8AC3E}">
        <p14:creationId xmlns:p14="http://schemas.microsoft.com/office/powerpoint/2010/main" val="236067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0EB697-7C4E-40C1-B1C8-F93A81374AEA}" type="slidenum">
              <a:rPr lang="en-GB" smtClean="0"/>
              <a:t>14</a:t>
            </a:fld>
            <a:endParaRPr lang="en-GB"/>
          </a:p>
        </p:txBody>
      </p:sp>
    </p:spTree>
    <p:extLst>
      <p:ext uri="{BB962C8B-B14F-4D97-AF65-F5344CB8AC3E}">
        <p14:creationId xmlns:p14="http://schemas.microsoft.com/office/powerpoint/2010/main" val="19078699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Careers at Sea</a:t>
            </a:r>
            <a:r>
              <a:rPr lang="en-GB" baseline="0" dirty="0" smtClean="0"/>
              <a:t> works to promote seafaring through individual experience both in terms of the personal accounts and in terms of the ambassador programme where seafarers of different ranks and experience can inform schools, colleges and other organisations about their own experience and how best to shape one’s own approach to a career in the Maritime industry. The MSA is developing and promoting specific training solutions for specific careers paths. The MEF provides funding support for employers and individual seafarers to promote a well trained workforce (to employers) and improved prospects through the updating of qualifications (for individual seafarers). There is also a provision for special projects whose aim is to increase the knowledge, awareness and learning of maritime skills.</a:t>
            </a:r>
            <a:endParaRPr lang="en-GB" dirty="0"/>
          </a:p>
        </p:txBody>
      </p:sp>
      <p:sp>
        <p:nvSpPr>
          <p:cNvPr id="4" name="Slide Number Placeholder 3"/>
          <p:cNvSpPr>
            <a:spLocks noGrp="1"/>
          </p:cNvSpPr>
          <p:nvPr>
            <p:ph type="sldNum" sz="quarter" idx="10"/>
          </p:nvPr>
        </p:nvSpPr>
        <p:spPr/>
        <p:txBody>
          <a:bodyPr/>
          <a:lstStyle/>
          <a:p>
            <a:fld id="{030EB697-7C4E-40C1-B1C8-F93A81374AEA}" type="slidenum">
              <a:rPr lang="en-GB" smtClean="0"/>
              <a:t>15</a:t>
            </a:fld>
            <a:endParaRPr lang="en-GB"/>
          </a:p>
        </p:txBody>
      </p:sp>
    </p:spTree>
    <p:extLst>
      <p:ext uri="{BB962C8B-B14F-4D97-AF65-F5344CB8AC3E}">
        <p14:creationId xmlns:p14="http://schemas.microsoft.com/office/powerpoint/2010/main" val="620420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kern="1200" baseline="0" dirty="0" smtClean="0">
              <a:solidFill>
                <a:schemeClr val="tx1"/>
              </a:solidFill>
              <a:effectLst/>
              <a:latin typeface="Arial" charset="0"/>
              <a:ea typeface="+mn-ea"/>
              <a:cs typeface="+mn-cs"/>
            </a:endParaRPr>
          </a:p>
          <a:p>
            <a:endParaRPr lang="en-GB" sz="1200" kern="1200" baseline="0" dirty="0" smtClean="0">
              <a:solidFill>
                <a:schemeClr val="tx1"/>
              </a:solidFill>
              <a:effectLst/>
              <a:latin typeface="Arial" charset="0"/>
              <a:ea typeface="+mn-ea"/>
              <a:cs typeface="+mn-cs"/>
            </a:endParaRPr>
          </a:p>
          <a:p>
            <a:endParaRPr lang="en-GB" sz="1200" kern="1200" baseline="0" dirty="0" smtClean="0">
              <a:solidFill>
                <a:schemeClr val="tx1"/>
              </a:solidFill>
              <a:effectLst/>
              <a:latin typeface="Arial" charset="0"/>
              <a:ea typeface="+mn-ea"/>
              <a:cs typeface="+mn-cs"/>
            </a:endParaRPr>
          </a:p>
          <a:p>
            <a:endParaRPr lang="en-GB" sz="1200" kern="1200" baseline="0" dirty="0" smtClean="0">
              <a:solidFill>
                <a:schemeClr val="tx1"/>
              </a:solidFill>
              <a:effectLst/>
              <a:latin typeface="Arial" charset="0"/>
              <a:ea typeface="+mn-ea"/>
              <a:cs typeface="+mn-cs"/>
            </a:endParaRPr>
          </a:p>
          <a:p>
            <a:endParaRPr lang="en-GB" sz="1200" kern="1200" baseline="0" dirty="0" smtClean="0">
              <a:solidFill>
                <a:schemeClr val="tx1"/>
              </a:solidFill>
              <a:effectLst/>
              <a:latin typeface="Arial" charset="0"/>
              <a:ea typeface="+mn-ea"/>
              <a:cs typeface="+mn-cs"/>
            </a:endParaRPr>
          </a:p>
          <a:p>
            <a:r>
              <a:rPr lang="en-GB" sz="1200" kern="1200" baseline="0" dirty="0" smtClean="0">
                <a:solidFill>
                  <a:schemeClr val="tx1"/>
                </a:solidFill>
                <a:effectLst/>
                <a:latin typeface="Arial" charset="0"/>
                <a:ea typeface="+mn-ea"/>
                <a:cs typeface="+mn-cs"/>
              </a:rPr>
              <a:t>On completion of the presentation, Kevin Slade will say ….Thank you Mark, we look forward to hearing about further ratings development in the coming months.  I’d now like to hand over to the MCA for their presentation.  We are very pleased to have with us a full MCA team – </a:t>
            </a:r>
            <a:r>
              <a:rPr lang="en-GB" sz="1200" kern="1200" baseline="0" dirty="0" err="1" smtClean="0">
                <a:solidFill>
                  <a:schemeClr val="tx1"/>
                </a:solidFill>
                <a:effectLst/>
                <a:latin typeface="Arial" charset="0"/>
                <a:ea typeface="+mn-ea"/>
                <a:cs typeface="+mn-cs"/>
              </a:rPr>
              <a:t>Iftekar</a:t>
            </a:r>
            <a:r>
              <a:rPr lang="en-GB" sz="1200" kern="1200" baseline="0" dirty="0" smtClean="0">
                <a:solidFill>
                  <a:schemeClr val="tx1"/>
                </a:solidFill>
                <a:effectLst/>
                <a:latin typeface="Arial" charset="0"/>
                <a:ea typeface="+mn-ea"/>
                <a:cs typeface="+mn-cs"/>
              </a:rPr>
              <a:t> Ahmed –engineer examiner, Delowar Hossain and Reza Nosrati, both deck examiners.  Delowar, I believe you are providing the presentation.  Over to you.</a:t>
            </a:r>
          </a:p>
          <a:p>
            <a:endParaRPr lang="en-GB" sz="1200" kern="1200" baseline="0" dirty="0" smtClean="0">
              <a:solidFill>
                <a:schemeClr val="tx1"/>
              </a:solidFill>
              <a:effectLst/>
              <a:latin typeface="Arial" charset="0"/>
              <a:ea typeface="+mn-ea"/>
              <a:cs typeface="+mn-cs"/>
            </a:endParaRPr>
          </a:p>
          <a:p>
            <a:r>
              <a:rPr lang="en-GB" sz="1200" kern="1200" baseline="0" dirty="0" smtClean="0">
                <a:solidFill>
                  <a:schemeClr val="tx1"/>
                </a:solidFill>
                <a:effectLst/>
                <a:latin typeface="Arial" charset="0"/>
                <a:ea typeface="+mn-ea"/>
                <a:cs typeface="+mn-cs"/>
              </a:rPr>
              <a:t>Thank you Delowar – some useful food for thought there.</a:t>
            </a:r>
          </a:p>
          <a:p>
            <a:endParaRPr lang="en-GB" sz="1200" kern="1200" baseline="0" dirty="0" smtClean="0">
              <a:solidFill>
                <a:schemeClr val="tx1"/>
              </a:solidFill>
              <a:effectLst/>
              <a:latin typeface="Arial" charset="0"/>
              <a:ea typeface="+mn-ea"/>
              <a:cs typeface="+mn-cs"/>
            </a:endParaRPr>
          </a:p>
          <a:p>
            <a:r>
              <a:rPr lang="en-GB" sz="1200" kern="1200" baseline="0" dirty="0" smtClean="0">
                <a:solidFill>
                  <a:schemeClr val="tx1"/>
                </a:solidFill>
                <a:effectLst/>
                <a:latin typeface="Arial" charset="0"/>
                <a:ea typeface="+mn-ea"/>
                <a:cs typeface="+mn-cs"/>
              </a:rPr>
              <a:t>And now it’s the start of our sessions on new entrant training provision.  Not all of the colleges can be here, and Glenys will present on behalf of the </a:t>
            </a:r>
            <a:r>
              <a:rPr lang="en-GB" sz="1200" kern="1200" baseline="0" dirty="0" smtClean="0">
                <a:solidFill>
                  <a:schemeClr val="tx1"/>
                </a:solidFill>
                <a:effectLst/>
                <a:latin typeface="Arial" charset="0"/>
                <a:ea typeface="+mn-ea"/>
                <a:cs typeface="+mn-cs"/>
              </a:rPr>
              <a:t>four </a:t>
            </a:r>
            <a:r>
              <a:rPr lang="en-GB" sz="1200" kern="1200" baseline="0" dirty="0" smtClean="0">
                <a:solidFill>
                  <a:schemeClr val="tx1"/>
                </a:solidFill>
                <a:effectLst/>
                <a:latin typeface="Arial" charset="0"/>
                <a:ea typeface="+mn-ea"/>
                <a:cs typeface="+mn-cs"/>
              </a:rPr>
              <a:t>that are missing – Shetland School of Nautical Studies, </a:t>
            </a:r>
            <a:r>
              <a:rPr lang="en-US" sz="1200" b="0" kern="1200" dirty="0" smtClean="0">
                <a:solidFill>
                  <a:schemeClr val="tx1"/>
                </a:solidFill>
                <a:effectLst/>
                <a:latin typeface="+mn-lt"/>
                <a:ea typeface="+mn-ea"/>
                <a:cs typeface="+mn-cs"/>
              </a:rPr>
              <a:t>Scottish Maritime Academy at</a:t>
            </a:r>
            <a:r>
              <a:rPr lang="en-GB"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North East Scotland College in </a:t>
            </a:r>
            <a:r>
              <a:rPr lang="en-US" sz="1200" b="0" kern="1200" dirty="0" err="1" smtClean="0">
                <a:solidFill>
                  <a:schemeClr val="tx1"/>
                </a:solidFill>
                <a:effectLst/>
                <a:latin typeface="+mn-lt"/>
                <a:ea typeface="+mn-ea"/>
                <a:cs typeface="+mn-cs"/>
              </a:rPr>
              <a:t>Peterhead</a:t>
            </a:r>
            <a:r>
              <a:rPr lang="en-US" sz="1200" b="0" kern="1200" dirty="0" smtClean="0">
                <a:solidFill>
                  <a:schemeClr val="tx1"/>
                </a:solidFill>
                <a:effectLst/>
                <a:latin typeface="+mn-lt"/>
                <a:ea typeface="+mn-ea"/>
                <a:cs typeface="+mn-cs"/>
              </a:rPr>
              <a:t>, Orkney College </a:t>
            </a:r>
            <a:r>
              <a:rPr lang="en-US" sz="1200" b="0" kern="1200" dirty="0" smtClean="0">
                <a:solidFill>
                  <a:schemeClr val="tx1"/>
                </a:solidFill>
                <a:effectLst/>
                <a:latin typeface="+mn-lt"/>
                <a:ea typeface="+mn-ea"/>
                <a:cs typeface="+mn-cs"/>
              </a:rPr>
              <a:t>and North Kent</a:t>
            </a:r>
            <a:r>
              <a:rPr lang="en-US" sz="1200" b="0" kern="1200" baseline="0" dirty="0" smtClean="0">
                <a:solidFill>
                  <a:schemeClr val="tx1"/>
                </a:solidFill>
                <a:effectLst/>
                <a:latin typeface="+mn-lt"/>
                <a:ea typeface="+mn-ea"/>
                <a:cs typeface="+mn-cs"/>
              </a:rPr>
              <a:t> College.  Over to you Glenys.  Thank you.</a:t>
            </a:r>
            <a:endParaRPr lang="en-GB" sz="1200" b="0" kern="1200" dirty="0" smtClean="0">
              <a:solidFill>
                <a:schemeClr val="tx1"/>
              </a:solidFill>
              <a:effectLst/>
              <a:latin typeface="+mn-lt"/>
              <a:ea typeface="+mn-ea"/>
              <a:cs typeface="+mn-cs"/>
            </a:endParaRPr>
          </a:p>
          <a:p>
            <a:r>
              <a:rPr lang="en-GB" sz="1200" kern="1200" baseline="0" dirty="0" smtClean="0">
                <a:solidFill>
                  <a:schemeClr val="tx1"/>
                </a:solidFill>
                <a:effectLst/>
                <a:latin typeface="Arial" charset="0"/>
                <a:ea typeface="+mn-ea"/>
                <a:cs typeface="+mn-cs"/>
              </a:rPr>
              <a:t>    </a:t>
            </a:r>
          </a:p>
        </p:txBody>
      </p:sp>
      <p:sp>
        <p:nvSpPr>
          <p:cNvPr id="4" name="Slide Number Placeholder 3"/>
          <p:cNvSpPr>
            <a:spLocks noGrp="1"/>
          </p:cNvSpPr>
          <p:nvPr>
            <p:ph type="sldNum" sz="quarter" idx="10"/>
          </p:nvPr>
        </p:nvSpPr>
        <p:spPr/>
        <p:txBody>
          <a:bodyPr/>
          <a:lstStyle/>
          <a:p>
            <a:pPr>
              <a:defRPr/>
            </a:pPr>
            <a:fld id="{7EB566BD-D843-4FA7-85BF-B656B29DE1B3}" type="slidenum">
              <a:rPr lang="en-US" smtClean="0">
                <a:solidFill>
                  <a:prstClr val="black"/>
                </a:solidFill>
              </a:rPr>
              <a:pPr>
                <a:defRPr/>
              </a:pPr>
              <a:t>16</a:t>
            </a:fld>
            <a:endParaRPr lang="en-US">
              <a:solidFill>
                <a:prstClr val="black"/>
              </a:solidFill>
            </a:endParaRPr>
          </a:p>
        </p:txBody>
      </p:sp>
    </p:spTree>
    <p:extLst>
      <p:ext uri="{BB962C8B-B14F-4D97-AF65-F5344CB8AC3E}">
        <p14:creationId xmlns:p14="http://schemas.microsoft.com/office/powerpoint/2010/main" val="91274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dirty="0" smtClean="0"/>
              <a:t>As you can see, the</a:t>
            </a:r>
            <a:r>
              <a:rPr lang="en-US" baseline="0" dirty="0" smtClean="0"/>
              <a:t> purpose of to</a:t>
            </a:r>
            <a:r>
              <a:rPr lang="en-US" dirty="0" smtClean="0"/>
              <a:t>day is to: </a:t>
            </a:r>
          </a:p>
          <a:p>
            <a:pPr marL="171450" indent="-171450" algn="l">
              <a:buFont typeface="Arial" panose="020B0604020202020204" pitchFamily="34" charset="0"/>
              <a:buChar char="•"/>
            </a:pPr>
            <a:r>
              <a:rPr lang="en-GB" sz="1100" dirty="0" smtClean="0">
                <a:solidFill>
                  <a:schemeClr val="accent1"/>
                </a:solidFill>
                <a:latin typeface="Arial" panose="020B0604020202020204" pitchFamily="34" charset="0"/>
                <a:cs typeface="Arial" panose="020B0604020202020204" pitchFamily="34" charset="0"/>
              </a:rPr>
              <a:t>g</a:t>
            </a:r>
            <a:r>
              <a:rPr lang="en-GB" dirty="0" smtClean="0">
                <a:solidFill>
                  <a:schemeClr val="accent1"/>
                </a:solidFill>
              </a:rPr>
              <a:t>ive an overview of MNTB new entrant seafarer programmes and related aspects;</a:t>
            </a:r>
          </a:p>
          <a:p>
            <a:pPr marL="171450" indent="-171450" algn="l">
              <a:buFont typeface="Arial" panose="020B0604020202020204" pitchFamily="34" charset="0"/>
              <a:buChar char="•"/>
            </a:pPr>
            <a:r>
              <a:rPr lang="en-GB" dirty="0" smtClean="0">
                <a:solidFill>
                  <a:schemeClr val="accent1"/>
                </a:solidFill>
              </a:rPr>
              <a:t>provide the picture of new entrant seafarer training provision and availability;</a:t>
            </a:r>
          </a:p>
          <a:p>
            <a:pPr marL="171450" indent="-171450" algn="l">
              <a:buFont typeface="Arial" panose="020B0604020202020204" pitchFamily="34" charset="0"/>
              <a:buChar char="•"/>
            </a:pPr>
            <a:r>
              <a:rPr lang="en-GB" dirty="0" smtClean="0">
                <a:solidFill>
                  <a:schemeClr val="accent1"/>
                </a:solidFill>
              </a:rPr>
              <a:t>provide an MCA update on written and oral examinations and TRB completion</a:t>
            </a:r>
          </a:p>
          <a:p>
            <a:pPr marL="171450" indent="-171450" algn="l">
              <a:buFont typeface="Arial" panose="020B0604020202020204" pitchFamily="34" charset="0"/>
              <a:buChar char="•"/>
            </a:pPr>
            <a:r>
              <a:rPr lang="en-GB" dirty="0" smtClean="0">
                <a:solidFill>
                  <a:schemeClr val="accent1"/>
                </a:solidFill>
              </a:rPr>
              <a:t>provide the opportunity to discuss and provide feedback on a range of training aspects, including </a:t>
            </a:r>
            <a:r>
              <a:rPr lang="en-GB" dirty="0" err="1" smtClean="0">
                <a:solidFill>
                  <a:schemeClr val="accent1"/>
                </a:solidFill>
              </a:rPr>
              <a:t>SMarT</a:t>
            </a:r>
            <a:r>
              <a:rPr lang="en-GB" dirty="0" smtClean="0">
                <a:solidFill>
                  <a:schemeClr val="accent1"/>
                </a:solidFill>
              </a:rPr>
              <a:t> Plus, training berths, industrial experience for engineers, Training Record Book management, use and updating requirements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t>
            </a:r>
            <a:r>
              <a:rPr lang="en-US" baseline="0" dirty="0" smtClean="0"/>
              <a:t>The format of the day, as you can see from your </a:t>
            </a:r>
            <a:r>
              <a:rPr lang="en-US" baseline="0" dirty="0" err="1" smtClean="0"/>
              <a:t>programme</a:t>
            </a:r>
            <a:r>
              <a:rPr lang="en-US" baseline="0" dirty="0" smtClean="0"/>
              <a:t> is for MNTB and MCA update presentations to start.  We then have a very busy session with colleges, universities and a training </a:t>
            </a:r>
            <a:r>
              <a:rPr lang="en-US" baseline="0" dirty="0" err="1" smtClean="0"/>
              <a:t>centre</a:t>
            </a:r>
            <a:r>
              <a:rPr lang="en-US" baseline="0" dirty="0" smtClean="0"/>
              <a:t> providing us with the full picture of new entrant rating apprenticeship and officer cadet education and training provision across the UK.  We feel we are reaching a fairly seminal time in the industry with regard to new government policy, industry requirements, MNTB, Chamber and our social partners ambition for increased numbers of UK seafarers and a resurgence in their employment, training, development and career opportunities.  We also have the new MNTB Training Standards and apprenticeship </a:t>
            </a:r>
            <a:r>
              <a:rPr lang="en-US" baseline="0" dirty="0" err="1" smtClean="0"/>
              <a:t>programmes</a:t>
            </a:r>
            <a:r>
              <a:rPr lang="en-US" baseline="0" dirty="0" smtClean="0"/>
              <a:t>, some still under development, and to have that good understanding of training provision and intake figures, along with company aspirations, is important for us all.</a:t>
            </a:r>
          </a:p>
          <a:p>
            <a:pPr>
              <a:defRPr/>
            </a:pPr>
            <a:r>
              <a:rPr lang="en-US" baseline="0" dirty="0" smtClean="0"/>
              <a:t>Following lunch, we will have 6 workshop groups, each looking at specific aspects of training, and with the feedback and plenary session, we aim to finish at 1500.  </a:t>
            </a:r>
          </a:p>
          <a:p>
            <a:pPr>
              <a:defRPr/>
            </a:pPr>
            <a:endParaRPr lang="en-US" baseline="0" dirty="0" smtClean="0"/>
          </a:p>
          <a:p>
            <a:pPr>
              <a:defRPr/>
            </a:pPr>
            <a:r>
              <a:rPr lang="en-US" baseline="0" dirty="0" smtClean="0"/>
              <a:t>I’d now like to ask Glenys Jackson, MNTB Director, to provide her update on officer cadet education and training.  Glenys ………….        </a:t>
            </a:r>
          </a:p>
        </p:txBody>
      </p:sp>
      <p:sp>
        <p:nvSpPr>
          <p:cNvPr id="4" name="Slide Number Placeholder 3"/>
          <p:cNvSpPr>
            <a:spLocks noGrp="1"/>
          </p:cNvSpPr>
          <p:nvPr>
            <p:ph type="sldNum" sz="quarter" idx="10"/>
          </p:nvPr>
        </p:nvSpPr>
        <p:spPr/>
        <p:txBody>
          <a:bodyPr/>
          <a:lstStyle/>
          <a:p>
            <a:fld id="{C9C0D4E8-1E30-42E8-BF56-B228C6484AD3}" type="slidenum">
              <a:rPr lang="en-GB" smtClean="0"/>
              <a:t>2</a:t>
            </a:fld>
            <a:endParaRPr lang="en-GB"/>
          </a:p>
        </p:txBody>
      </p:sp>
    </p:spTree>
    <p:extLst>
      <p:ext uri="{BB962C8B-B14F-4D97-AF65-F5344CB8AC3E}">
        <p14:creationId xmlns:p14="http://schemas.microsoft.com/office/powerpoint/2010/main" val="2155125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baseline="0" dirty="0" smtClean="0"/>
              <a:t>Good morning everyone.  As Kevin has said, it is very good to see so many of you and such a full room.</a:t>
            </a:r>
          </a:p>
          <a:p>
            <a:pPr eaLnBrk="1" hangingPunct="1"/>
            <a:r>
              <a:rPr lang="en-GB" baseline="0" dirty="0" smtClean="0"/>
              <a:t>I am covering the usual annual cadet intake statistics; where things are at with the </a:t>
            </a:r>
            <a:r>
              <a:rPr lang="en-GB" baseline="0" dirty="0" err="1" smtClean="0"/>
              <a:t>SMarT</a:t>
            </a:r>
            <a:r>
              <a:rPr lang="en-GB" baseline="0" dirty="0" smtClean="0"/>
              <a:t> Plus strategy; work we are doing on training berths; looking at industrial experience for engineer officer cadets and our current training record book update work. </a:t>
            </a:r>
          </a:p>
          <a:p>
            <a:endParaRPr lang="en-GB" dirty="0"/>
          </a:p>
        </p:txBody>
      </p:sp>
      <p:sp>
        <p:nvSpPr>
          <p:cNvPr id="4" name="Slide Number Placeholder 3"/>
          <p:cNvSpPr>
            <a:spLocks noGrp="1"/>
          </p:cNvSpPr>
          <p:nvPr>
            <p:ph type="sldNum" sz="quarter" idx="10"/>
          </p:nvPr>
        </p:nvSpPr>
        <p:spPr/>
        <p:txBody>
          <a:bodyPr/>
          <a:lstStyle/>
          <a:p>
            <a:fld id="{C9C0D4E8-1E30-42E8-BF56-B228C6484AD3}" type="slidenum">
              <a:rPr lang="en-GB" smtClean="0"/>
              <a:t>3</a:t>
            </a:fld>
            <a:endParaRPr lang="en-GB"/>
          </a:p>
        </p:txBody>
      </p:sp>
    </p:spTree>
    <p:extLst>
      <p:ext uri="{BB962C8B-B14F-4D97-AF65-F5344CB8AC3E}">
        <p14:creationId xmlns:p14="http://schemas.microsoft.com/office/powerpoint/2010/main" val="1876524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smtClean="0">
                <a:solidFill>
                  <a:schemeClr val="tx1"/>
                </a:solidFill>
                <a:effectLst/>
                <a:latin typeface="Arial" charset="0"/>
                <a:ea typeface="+mn-ea"/>
                <a:cs typeface="+mn-cs"/>
              </a:rPr>
              <a:t>T</a:t>
            </a:r>
            <a:r>
              <a:rPr lang="en-GB" sz="1200" kern="1200" dirty="0" smtClean="0">
                <a:solidFill>
                  <a:schemeClr val="tx1"/>
                </a:solidFill>
                <a:effectLst/>
                <a:latin typeface="+mn-lt"/>
                <a:ea typeface="+mn-ea"/>
                <a:cs typeface="+mn-cs"/>
              </a:rPr>
              <a:t>he annual officer cadet intake has been reported as 771 by sponsoring companies and training management organisations, 10 less than the previous year.  Interestingly, the number of engineers has increased by almost 40, and the ETO numbers have also increased, whilst there has been a reduction of 54 deck cadets.  </a:t>
            </a:r>
          </a:p>
          <a:p>
            <a:endParaRPr lang="en-GB" sz="1200" kern="120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As part of our </a:t>
            </a:r>
            <a:r>
              <a:rPr lang="en-GB" sz="1200" kern="1200" baseline="0" dirty="0" err="1" smtClean="0">
                <a:solidFill>
                  <a:schemeClr val="tx1"/>
                </a:solidFill>
                <a:effectLst/>
                <a:latin typeface="+mn-lt"/>
                <a:ea typeface="+mn-ea"/>
                <a:cs typeface="+mn-cs"/>
              </a:rPr>
              <a:t>SMarT</a:t>
            </a:r>
            <a:r>
              <a:rPr lang="en-GB" sz="1200" kern="1200" baseline="0" dirty="0" smtClean="0">
                <a:solidFill>
                  <a:schemeClr val="tx1"/>
                </a:solidFill>
                <a:effectLst/>
                <a:latin typeface="+mn-lt"/>
                <a:ea typeface="+mn-ea"/>
                <a:cs typeface="+mn-cs"/>
              </a:rPr>
              <a:t> Plus strategy, </a:t>
            </a:r>
            <a:r>
              <a:rPr lang="en-GB" sz="1200" kern="1200" baseline="0" dirty="0" smtClean="0">
                <a:solidFill>
                  <a:schemeClr val="tx1"/>
                </a:solidFill>
                <a:effectLst/>
                <a:latin typeface="+mn-lt"/>
                <a:ea typeface="+mn-ea"/>
                <a:cs typeface="+mn-cs"/>
              </a:rPr>
              <a:t>we </a:t>
            </a:r>
            <a:r>
              <a:rPr lang="en-GB" sz="1200" kern="1200" baseline="0" dirty="0" smtClean="0">
                <a:solidFill>
                  <a:schemeClr val="tx1"/>
                </a:solidFill>
                <a:effectLst/>
                <a:latin typeface="+mn-lt"/>
                <a:ea typeface="+mn-ea"/>
                <a:cs typeface="+mn-cs"/>
              </a:rPr>
              <a:t>are looking to increase the cadet numbers entering annually by some 400 </a:t>
            </a:r>
            <a:r>
              <a:rPr lang="en-GB" sz="1200" kern="1200" baseline="0" dirty="0" smtClean="0">
                <a:solidFill>
                  <a:schemeClr val="tx1"/>
                </a:solidFill>
                <a:effectLst/>
                <a:latin typeface="+mn-lt"/>
                <a:ea typeface="+mn-ea"/>
                <a:cs typeface="+mn-cs"/>
              </a:rPr>
              <a:t>to 1,200 by </a:t>
            </a:r>
            <a:r>
              <a:rPr lang="en-GB" sz="1200" kern="1200" baseline="0" dirty="0" smtClean="0">
                <a:solidFill>
                  <a:schemeClr val="tx1"/>
                </a:solidFill>
                <a:effectLst/>
                <a:latin typeface="+mn-lt"/>
                <a:ea typeface="+mn-ea"/>
                <a:cs typeface="+mn-cs"/>
              </a:rPr>
              <a:t>2020 – a 50% increase.  This is not impossible, and we had a </a:t>
            </a:r>
            <a:r>
              <a:rPr lang="en-GB" sz="1200" kern="1200" baseline="0" dirty="0" smtClean="0">
                <a:solidFill>
                  <a:schemeClr val="tx1"/>
                </a:solidFill>
                <a:effectLst/>
                <a:latin typeface="+mn-lt"/>
                <a:ea typeface="+mn-ea"/>
                <a:cs typeface="+mn-cs"/>
              </a:rPr>
              <a:t>larger </a:t>
            </a:r>
            <a:r>
              <a:rPr lang="en-GB" sz="1200" kern="1200" baseline="0" dirty="0" smtClean="0">
                <a:solidFill>
                  <a:schemeClr val="tx1"/>
                </a:solidFill>
                <a:effectLst/>
                <a:latin typeface="+mn-lt"/>
                <a:ea typeface="+mn-ea"/>
                <a:cs typeface="+mn-cs"/>
              </a:rPr>
              <a:t>percentage increase from the late 1990s over the following 10 years, from around </a:t>
            </a:r>
            <a:r>
              <a:rPr lang="en-GB" sz="1200" kern="1200" baseline="0" dirty="0" smtClean="0">
                <a:solidFill>
                  <a:schemeClr val="tx1"/>
                </a:solidFill>
                <a:effectLst/>
                <a:latin typeface="+mn-lt"/>
                <a:ea typeface="+mn-ea"/>
                <a:cs typeface="+mn-cs"/>
              </a:rPr>
              <a:t>400 cadets entering at that time </a:t>
            </a:r>
            <a:r>
              <a:rPr lang="en-GB" sz="1200" kern="1200" baseline="0" dirty="0" smtClean="0">
                <a:solidFill>
                  <a:schemeClr val="tx1"/>
                </a:solidFill>
                <a:effectLst/>
                <a:latin typeface="+mn-lt"/>
                <a:ea typeface="+mn-ea"/>
                <a:cs typeface="+mn-cs"/>
              </a:rPr>
              <a:t>to </a:t>
            </a:r>
            <a:r>
              <a:rPr lang="en-GB" sz="1200" kern="1200" baseline="0" dirty="0" smtClean="0">
                <a:solidFill>
                  <a:schemeClr val="tx1"/>
                </a:solidFill>
                <a:effectLst/>
                <a:latin typeface="+mn-lt"/>
                <a:ea typeface="+mn-ea"/>
                <a:cs typeface="+mn-cs"/>
              </a:rPr>
              <a:t>reach almost 1,000 around 2010.</a:t>
            </a:r>
            <a:r>
              <a:rPr lang="en-GB" sz="1200" kern="1200" dirty="0" smtClean="0">
                <a:solidFill>
                  <a:schemeClr val="tx1"/>
                </a:solidFill>
                <a:effectLst/>
                <a:latin typeface="+mn-lt"/>
                <a:ea typeface="+mn-ea"/>
                <a:cs typeface="+mn-cs"/>
              </a:rPr>
              <a:t> </a:t>
            </a:r>
            <a:endParaRPr lang="en-GB" sz="1200" kern="1200" baseline="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7EB566BD-D843-4FA7-85BF-B656B29DE1B3}"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9127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C0D4E8-1E30-42E8-BF56-B228C6484AD3}" type="slidenum">
              <a:rPr lang="en-GB" smtClean="0"/>
              <a:t>5</a:t>
            </a:fld>
            <a:endParaRPr lang="en-GB"/>
          </a:p>
        </p:txBody>
      </p:sp>
    </p:spTree>
    <p:extLst>
      <p:ext uri="{BB962C8B-B14F-4D97-AF65-F5344CB8AC3E}">
        <p14:creationId xmlns:p14="http://schemas.microsoft.com/office/powerpoint/2010/main" val="2605107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also feel that the move of</a:t>
            </a:r>
            <a:r>
              <a:rPr lang="en-GB" baseline="0" dirty="0" smtClean="0"/>
              <a:t> our cadet training frameworks to training standards will provide greater flexibility for colleges and universities to better manage programme phases across disciplines and programmes, helping companies to utilise their sea berths more efficiently and effectively.</a:t>
            </a:r>
            <a:endParaRPr lang="en-GB" dirty="0"/>
          </a:p>
        </p:txBody>
      </p:sp>
      <p:sp>
        <p:nvSpPr>
          <p:cNvPr id="4" name="Slide Number Placeholder 3"/>
          <p:cNvSpPr>
            <a:spLocks noGrp="1"/>
          </p:cNvSpPr>
          <p:nvPr>
            <p:ph type="sldNum" sz="quarter" idx="10"/>
          </p:nvPr>
        </p:nvSpPr>
        <p:spPr/>
        <p:txBody>
          <a:bodyPr/>
          <a:lstStyle/>
          <a:p>
            <a:fld id="{C9C0D4E8-1E30-42E8-BF56-B228C6484AD3}" type="slidenum">
              <a:rPr lang="en-GB" smtClean="0"/>
              <a:t>6</a:t>
            </a:fld>
            <a:endParaRPr lang="en-GB"/>
          </a:p>
        </p:txBody>
      </p:sp>
    </p:spTree>
    <p:extLst>
      <p:ext uri="{BB962C8B-B14F-4D97-AF65-F5344CB8AC3E}">
        <p14:creationId xmlns:p14="http://schemas.microsoft.com/office/powerpoint/2010/main" val="2605107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C0D4E8-1E30-42E8-BF56-B228C6484AD3}" type="slidenum">
              <a:rPr lang="en-GB" smtClean="0"/>
              <a:t>7</a:t>
            </a:fld>
            <a:endParaRPr lang="en-GB"/>
          </a:p>
        </p:txBody>
      </p:sp>
    </p:spTree>
    <p:extLst>
      <p:ext uri="{BB962C8B-B14F-4D97-AF65-F5344CB8AC3E}">
        <p14:creationId xmlns:p14="http://schemas.microsoft.com/office/powerpoint/2010/main" val="2605107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smtClean="0"/>
          </a:p>
          <a:p>
            <a:endParaRPr lang="en-GB" dirty="0" smtClean="0"/>
          </a:p>
          <a:p>
            <a:r>
              <a:rPr lang="en-GB" dirty="0" smtClean="0"/>
              <a:t>Thank</a:t>
            </a:r>
            <a:r>
              <a:rPr lang="en-GB" baseline="0" dirty="0" smtClean="0"/>
              <a:t> you for listening.  We will be covering these aspects in our workshops this afternoon.</a:t>
            </a:r>
          </a:p>
          <a:p>
            <a:endParaRPr lang="en-GB" baseline="0" dirty="0" smtClean="0"/>
          </a:p>
          <a:p>
            <a:r>
              <a:rPr lang="en-GB" baseline="0" dirty="0" smtClean="0"/>
              <a:t>Kevin – Thank you Glenys.  I now have the pleasure of introducing out new MNTB Training Development Manager, Mark Burgess, who is covering the rating training, apprenticeship and employment work.  Mark has been with us just over two months and is quickly getting to grips with the industry, from his background in managing a large and varied range of apprenticeship </a:t>
            </a:r>
            <a:r>
              <a:rPr lang="en-GB" baseline="0" dirty="0" smtClean="0"/>
              <a:t>training </a:t>
            </a:r>
            <a:r>
              <a:rPr lang="en-GB" baseline="0" dirty="0" smtClean="0"/>
              <a:t>programmes with Tower Hamlets.  Mark …….. </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C9C0D4E8-1E30-42E8-BF56-B228C6484AD3}" type="slidenum">
              <a:rPr lang="en-GB" smtClean="0"/>
              <a:t>8</a:t>
            </a:fld>
            <a:endParaRPr lang="en-GB"/>
          </a:p>
        </p:txBody>
      </p:sp>
    </p:spTree>
    <p:extLst>
      <p:ext uri="{BB962C8B-B14F-4D97-AF65-F5344CB8AC3E}">
        <p14:creationId xmlns:p14="http://schemas.microsoft.com/office/powerpoint/2010/main" val="2605107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ratings task force exists to improve the prospects for UK ratings and to gain an</a:t>
            </a:r>
            <a:r>
              <a:rPr lang="en-GB" baseline="0" dirty="0" smtClean="0"/>
              <a:t> accurate picture of employer activity in terms of recruitment. The apprenticeship strategy is a concerted approach to make sure that apprenticeship programmes are of good quality and relevant to the industry and that these programmes develop a good reputation to increase their take-up</a:t>
            </a:r>
            <a:endParaRPr lang="en-GB" dirty="0"/>
          </a:p>
        </p:txBody>
      </p:sp>
      <p:sp>
        <p:nvSpPr>
          <p:cNvPr id="4" name="Slide Number Placeholder 3"/>
          <p:cNvSpPr>
            <a:spLocks noGrp="1"/>
          </p:cNvSpPr>
          <p:nvPr>
            <p:ph type="sldNum" sz="quarter" idx="10"/>
          </p:nvPr>
        </p:nvSpPr>
        <p:spPr/>
        <p:txBody>
          <a:bodyPr/>
          <a:lstStyle/>
          <a:p>
            <a:fld id="{030EB697-7C4E-40C1-B1C8-F93A81374AEA}" type="slidenum">
              <a:rPr lang="en-GB" smtClean="0"/>
              <a:t>9</a:t>
            </a:fld>
            <a:endParaRPr lang="en-GB"/>
          </a:p>
        </p:txBody>
      </p:sp>
    </p:spTree>
    <p:extLst>
      <p:ext uri="{BB962C8B-B14F-4D97-AF65-F5344CB8AC3E}">
        <p14:creationId xmlns:p14="http://schemas.microsoft.com/office/powerpoint/2010/main" val="4193253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4654E9A-EB6B-42E0-9173-0F47AE1FAC97}" type="datetimeFigureOut">
              <a:rPr lang="en-GB" smtClean="0"/>
              <a:t>27/04/2017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06C3F3-5239-44A9-BD1C-1CBD50113ECA}" type="slidenum">
              <a:rPr lang="en-GB" smtClean="0"/>
              <a:t>‹#›</a:t>
            </a:fld>
            <a:endParaRPr lang="en-GB"/>
          </a:p>
        </p:txBody>
      </p:sp>
    </p:spTree>
    <p:extLst>
      <p:ext uri="{BB962C8B-B14F-4D97-AF65-F5344CB8AC3E}">
        <p14:creationId xmlns:p14="http://schemas.microsoft.com/office/powerpoint/2010/main" val="424256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4654E9A-EB6B-42E0-9173-0F47AE1FAC97}" type="datetimeFigureOut">
              <a:rPr lang="en-GB" smtClean="0"/>
              <a:t>27/04/2017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06C3F3-5239-44A9-BD1C-1CBD50113ECA}" type="slidenum">
              <a:rPr lang="en-GB" smtClean="0"/>
              <a:t>‹#›</a:t>
            </a:fld>
            <a:endParaRPr lang="en-GB"/>
          </a:p>
        </p:txBody>
      </p:sp>
    </p:spTree>
    <p:extLst>
      <p:ext uri="{BB962C8B-B14F-4D97-AF65-F5344CB8AC3E}">
        <p14:creationId xmlns:p14="http://schemas.microsoft.com/office/powerpoint/2010/main" val="218151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4654E9A-EB6B-42E0-9173-0F47AE1FAC97}" type="datetimeFigureOut">
              <a:rPr lang="en-GB" smtClean="0"/>
              <a:t>27/04/2017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06C3F3-5239-44A9-BD1C-1CBD50113ECA}" type="slidenum">
              <a:rPr lang="en-GB" smtClean="0"/>
              <a:t>‹#›</a:t>
            </a:fld>
            <a:endParaRPr lang="en-GB"/>
          </a:p>
        </p:txBody>
      </p:sp>
    </p:spTree>
    <p:extLst>
      <p:ext uri="{BB962C8B-B14F-4D97-AF65-F5344CB8AC3E}">
        <p14:creationId xmlns:p14="http://schemas.microsoft.com/office/powerpoint/2010/main" val="96543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4654E9A-EB6B-42E0-9173-0F47AE1FAC97}" type="datetimeFigureOut">
              <a:rPr lang="en-GB" smtClean="0"/>
              <a:t>27/04/2017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06C3F3-5239-44A9-BD1C-1CBD50113ECA}" type="slidenum">
              <a:rPr lang="en-GB" smtClean="0"/>
              <a:t>‹#›</a:t>
            </a:fld>
            <a:endParaRPr lang="en-GB"/>
          </a:p>
        </p:txBody>
      </p:sp>
    </p:spTree>
    <p:extLst>
      <p:ext uri="{BB962C8B-B14F-4D97-AF65-F5344CB8AC3E}">
        <p14:creationId xmlns:p14="http://schemas.microsoft.com/office/powerpoint/2010/main" val="392560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654E9A-EB6B-42E0-9173-0F47AE1FAC97}" type="datetimeFigureOut">
              <a:rPr lang="en-GB" smtClean="0"/>
              <a:t>27/04/2017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06C3F3-5239-44A9-BD1C-1CBD50113ECA}" type="slidenum">
              <a:rPr lang="en-GB" smtClean="0"/>
              <a:t>‹#›</a:t>
            </a:fld>
            <a:endParaRPr lang="en-GB"/>
          </a:p>
        </p:txBody>
      </p:sp>
    </p:spTree>
    <p:extLst>
      <p:ext uri="{BB962C8B-B14F-4D97-AF65-F5344CB8AC3E}">
        <p14:creationId xmlns:p14="http://schemas.microsoft.com/office/powerpoint/2010/main" val="55196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4654E9A-EB6B-42E0-9173-0F47AE1FAC97}" type="datetimeFigureOut">
              <a:rPr lang="en-GB" smtClean="0"/>
              <a:t>27/04/2017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06C3F3-5239-44A9-BD1C-1CBD50113ECA}" type="slidenum">
              <a:rPr lang="en-GB" smtClean="0"/>
              <a:t>‹#›</a:t>
            </a:fld>
            <a:endParaRPr lang="en-GB"/>
          </a:p>
        </p:txBody>
      </p:sp>
    </p:spTree>
    <p:extLst>
      <p:ext uri="{BB962C8B-B14F-4D97-AF65-F5344CB8AC3E}">
        <p14:creationId xmlns:p14="http://schemas.microsoft.com/office/powerpoint/2010/main" val="1229124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4654E9A-EB6B-42E0-9173-0F47AE1FAC97}" type="datetimeFigureOut">
              <a:rPr lang="en-GB" smtClean="0"/>
              <a:t>27/04/2017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06C3F3-5239-44A9-BD1C-1CBD50113ECA}" type="slidenum">
              <a:rPr lang="en-GB" smtClean="0"/>
              <a:t>‹#›</a:t>
            </a:fld>
            <a:endParaRPr lang="en-GB"/>
          </a:p>
        </p:txBody>
      </p:sp>
    </p:spTree>
    <p:extLst>
      <p:ext uri="{BB962C8B-B14F-4D97-AF65-F5344CB8AC3E}">
        <p14:creationId xmlns:p14="http://schemas.microsoft.com/office/powerpoint/2010/main" val="2298712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4654E9A-EB6B-42E0-9173-0F47AE1FAC97}" type="datetimeFigureOut">
              <a:rPr lang="en-GB" smtClean="0"/>
              <a:t>27/04/2017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06C3F3-5239-44A9-BD1C-1CBD50113ECA}" type="slidenum">
              <a:rPr lang="en-GB" smtClean="0"/>
              <a:t>‹#›</a:t>
            </a:fld>
            <a:endParaRPr lang="en-GB"/>
          </a:p>
        </p:txBody>
      </p:sp>
    </p:spTree>
    <p:extLst>
      <p:ext uri="{BB962C8B-B14F-4D97-AF65-F5344CB8AC3E}">
        <p14:creationId xmlns:p14="http://schemas.microsoft.com/office/powerpoint/2010/main" val="3244566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54E9A-EB6B-42E0-9173-0F47AE1FAC97}" type="datetimeFigureOut">
              <a:rPr lang="en-GB" smtClean="0"/>
              <a:t>27/04/2017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06C3F3-5239-44A9-BD1C-1CBD50113ECA}" type="slidenum">
              <a:rPr lang="en-GB" smtClean="0"/>
              <a:t>‹#›</a:t>
            </a:fld>
            <a:endParaRPr lang="en-GB"/>
          </a:p>
        </p:txBody>
      </p:sp>
    </p:spTree>
    <p:extLst>
      <p:ext uri="{BB962C8B-B14F-4D97-AF65-F5344CB8AC3E}">
        <p14:creationId xmlns:p14="http://schemas.microsoft.com/office/powerpoint/2010/main" val="248031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654E9A-EB6B-42E0-9173-0F47AE1FAC97}" type="datetimeFigureOut">
              <a:rPr lang="en-GB" smtClean="0"/>
              <a:t>27/04/2017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06C3F3-5239-44A9-BD1C-1CBD50113ECA}" type="slidenum">
              <a:rPr lang="en-GB" smtClean="0"/>
              <a:t>‹#›</a:t>
            </a:fld>
            <a:endParaRPr lang="en-GB"/>
          </a:p>
        </p:txBody>
      </p:sp>
    </p:spTree>
    <p:extLst>
      <p:ext uri="{BB962C8B-B14F-4D97-AF65-F5344CB8AC3E}">
        <p14:creationId xmlns:p14="http://schemas.microsoft.com/office/powerpoint/2010/main" val="219896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654E9A-EB6B-42E0-9173-0F47AE1FAC97}" type="datetimeFigureOut">
              <a:rPr lang="en-GB" smtClean="0"/>
              <a:t>27/04/2017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06C3F3-5239-44A9-BD1C-1CBD50113ECA}" type="slidenum">
              <a:rPr lang="en-GB" smtClean="0"/>
              <a:t>‹#›</a:t>
            </a:fld>
            <a:endParaRPr lang="en-GB"/>
          </a:p>
        </p:txBody>
      </p:sp>
    </p:spTree>
    <p:extLst>
      <p:ext uri="{BB962C8B-B14F-4D97-AF65-F5344CB8AC3E}">
        <p14:creationId xmlns:p14="http://schemas.microsoft.com/office/powerpoint/2010/main" val="247714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654E9A-EB6B-42E0-9173-0F47AE1FAC97}" type="datetimeFigureOut">
              <a:rPr lang="en-GB" smtClean="0"/>
              <a:t>27/04/2017</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6C3F3-5239-44A9-BD1C-1CBD50113ECA}" type="slidenum">
              <a:rPr lang="en-GB" smtClean="0"/>
              <a:t>‹#›</a:t>
            </a:fld>
            <a:endParaRPr lang="en-GB"/>
          </a:p>
        </p:txBody>
      </p:sp>
    </p:spTree>
    <p:extLst>
      <p:ext uri="{BB962C8B-B14F-4D97-AF65-F5344CB8AC3E}">
        <p14:creationId xmlns:p14="http://schemas.microsoft.com/office/powerpoint/2010/main" val="3372747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6494" y="404664"/>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8504" y="2564904"/>
            <a:ext cx="7560840" cy="2954655"/>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dirty="0"/>
          </a:p>
          <a:p>
            <a:endParaRPr lang="en-GB" dirty="0" smtClean="0"/>
          </a:p>
          <a:p>
            <a:endParaRPr lang="en-GB" dirty="0"/>
          </a:p>
          <a:p>
            <a:endParaRPr lang="en-GB" dirty="0" smtClean="0"/>
          </a:p>
          <a:p>
            <a:endParaRPr lang="en-GB" dirty="0"/>
          </a:p>
        </p:txBody>
      </p:sp>
      <p:sp>
        <p:nvSpPr>
          <p:cNvPr id="2" name="Title 1"/>
          <p:cNvSpPr>
            <a:spLocks noGrp="1"/>
          </p:cNvSpPr>
          <p:nvPr>
            <p:ph type="ctrTitle"/>
          </p:nvPr>
        </p:nvSpPr>
        <p:spPr/>
        <p:txBody>
          <a:bodyPr>
            <a:normAutofit/>
          </a:bodyPr>
          <a:lstStyle/>
          <a:p>
            <a:r>
              <a:rPr lang="en-GB" dirty="0" smtClean="0">
                <a:solidFill>
                  <a:schemeClr val="tx2"/>
                </a:solidFill>
                <a:cs typeface="Arial" panose="020B0604020202020204" pitchFamily="34" charset="0"/>
              </a:rPr>
              <a:t>Programme Review Seminar</a:t>
            </a:r>
            <a:endParaRPr lang="en-GB" dirty="0">
              <a:solidFill>
                <a:schemeClr val="tx2"/>
              </a:solidFill>
              <a:cs typeface="Arial" panose="020B0604020202020204" pitchFamily="34" charset="0"/>
            </a:endParaRPr>
          </a:p>
        </p:txBody>
      </p:sp>
      <p:sp>
        <p:nvSpPr>
          <p:cNvPr id="4" name="Subtitle 3"/>
          <p:cNvSpPr>
            <a:spLocks noGrp="1"/>
          </p:cNvSpPr>
          <p:nvPr>
            <p:ph type="subTitle" idx="1"/>
          </p:nvPr>
        </p:nvSpPr>
        <p:spPr/>
        <p:txBody>
          <a:bodyPr/>
          <a:lstStyle/>
          <a:p>
            <a:r>
              <a:rPr lang="en-GB" dirty="0" smtClean="0">
                <a:solidFill>
                  <a:schemeClr val="accent1"/>
                </a:solidFill>
                <a:latin typeface="Arial" panose="020B0604020202020204" pitchFamily="34" charset="0"/>
                <a:cs typeface="Arial" panose="020B0604020202020204" pitchFamily="34" charset="0"/>
              </a:rPr>
              <a:t>Thursday 27 April 2017</a:t>
            </a:r>
          </a:p>
          <a:p>
            <a:endParaRPr lang="en-GB" dirty="0">
              <a:solidFill>
                <a:schemeClr val="accent1"/>
              </a:solidFill>
              <a:latin typeface="Arial" panose="020B0604020202020204" pitchFamily="34" charset="0"/>
              <a:cs typeface="Arial" panose="020B0604020202020204" pitchFamily="34" charset="0"/>
            </a:endParaRPr>
          </a:p>
          <a:p>
            <a:r>
              <a:rPr lang="en-GB" dirty="0" smtClean="0">
                <a:solidFill>
                  <a:schemeClr val="accent1"/>
                </a:solidFill>
                <a:latin typeface="Arial" panose="020B0604020202020204" pitchFamily="34" charset="0"/>
                <a:cs typeface="Arial" panose="020B0604020202020204" pitchFamily="34" charset="0"/>
              </a:rPr>
              <a:t>WELCOME</a:t>
            </a:r>
            <a:endParaRPr lang="en-GB"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9682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6494" y="548680"/>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885986" y="1566268"/>
            <a:ext cx="4587293" cy="769441"/>
          </a:xfrm>
          <a:prstGeom prst="rect">
            <a:avLst/>
          </a:prstGeom>
        </p:spPr>
        <p:txBody>
          <a:bodyPr wrap="square">
            <a:spAutoFit/>
          </a:bodyPr>
          <a:lstStyle/>
          <a:p>
            <a:r>
              <a:rPr lang="en-GB" sz="4400" dirty="0">
                <a:solidFill>
                  <a:schemeClr val="tx2"/>
                </a:solidFill>
                <a:latin typeface="+mj-lt"/>
                <a:cs typeface="Arial" panose="020B0604020202020204" pitchFamily="34" charset="0"/>
              </a:rPr>
              <a:t>Ratings Task Force</a:t>
            </a:r>
            <a:endParaRPr lang="en-GB" sz="4400" dirty="0">
              <a:solidFill>
                <a:schemeClr val="tx2"/>
              </a:solidFill>
              <a:latin typeface="+mj-lt"/>
            </a:endParaRPr>
          </a:p>
        </p:txBody>
      </p:sp>
      <p:sp>
        <p:nvSpPr>
          <p:cNvPr id="7" name="TextBox 6"/>
          <p:cNvSpPr txBox="1"/>
          <p:nvPr/>
        </p:nvSpPr>
        <p:spPr>
          <a:xfrm>
            <a:off x="488504" y="2564904"/>
            <a:ext cx="7560840" cy="5355312"/>
          </a:xfrm>
          <a:prstGeom prst="rect">
            <a:avLst/>
          </a:prstGeom>
          <a:noFill/>
        </p:spPr>
        <p:txBody>
          <a:bodyPr wrap="square" rtlCol="0">
            <a:spAutoFit/>
          </a:bodyPr>
          <a:lstStyle/>
          <a:p>
            <a:r>
              <a:rPr lang="en-GB" sz="2800" dirty="0" smtClean="0">
                <a:solidFill>
                  <a:schemeClr val="accent1"/>
                </a:solidFill>
                <a:cs typeface="Arial" panose="020B0604020202020204" pitchFamily="34" charset="0"/>
              </a:rPr>
              <a:t>Challenges of the British Rating Workforce</a:t>
            </a:r>
          </a:p>
          <a:p>
            <a:endParaRPr lang="en-GB" sz="2800" dirty="0" smtClean="0">
              <a:solidFill>
                <a:schemeClr val="accent1"/>
              </a:solidFill>
              <a:cs typeface="Arial" panose="020B0604020202020204" pitchFamily="34" charset="0"/>
            </a:endParaRPr>
          </a:p>
          <a:p>
            <a:r>
              <a:rPr lang="en-GB" sz="2800" dirty="0" smtClean="0">
                <a:solidFill>
                  <a:schemeClr val="accent1"/>
                </a:solidFill>
                <a:cs typeface="Arial" panose="020B0604020202020204" pitchFamily="34" charset="0"/>
              </a:rPr>
              <a:t>Ratings Strategy</a:t>
            </a:r>
          </a:p>
          <a:p>
            <a:endParaRPr lang="en-GB" sz="2800" dirty="0" smtClean="0">
              <a:solidFill>
                <a:schemeClr val="accent1"/>
              </a:solidFill>
              <a:cs typeface="Arial" panose="020B0604020202020204" pitchFamily="34" charset="0"/>
            </a:endParaRPr>
          </a:p>
          <a:p>
            <a:r>
              <a:rPr lang="en-GB" sz="2800" dirty="0" smtClean="0">
                <a:solidFill>
                  <a:schemeClr val="accent1"/>
                </a:solidFill>
                <a:cs typeface="Arial" panose="020B0604020202020204" pitchFamily="34" charset="0"/>
              </a:rPr>
              <a:t>Employer Engagement</a:t>
            </a:r>
          </a:p>
          <a:p>
            <a:pPr marL="285750" indent="-285750">
              <a:buFontTx/>
              <a:buChar char="-"/>
            </a:pPr>
            <a:endParaRPr lang="en-GB" sz="2800" dirty="0" smtClean="0">
              <a:solidFill>
                <a:schemeClr val="accent1"/>
              </a:solidFill>
              <a:cs typeface="Arial" panose="020B0604020202020204" pitchFamily="34" charset="0"/>
            </a:endParaRPr>
          </a:p>
          <a:p>
            <a:r>
              <a:rPr lang="en-GB" sz="2800" dirty="0" smtClean="0">
                <a:solidFill>
                  <a:schemeClr val="accent1"/>
                </a:solidFill>
                <a:cs typeface="Arial" panose="020B0604020202020204" pitchFamily="34" charset="0"/>
              </a:rPr>
              <a:t>Website Pages</a:t>
            </a:r>
          </a:p>
          <a:p>
            <a:pPr marL="285750" indent="-285750">
              <a:buFontTx/>
              <a:buChar char="-"/>
            </a:pPr>
            <a:endParaRPr lang="en-GB" sz="2800" dirty="0" smtClean="0">
              <a:solidFill>
                <a:schemeClr val="accent1"/>
              </a:solidFill>
              <a:cs typeface="Arial" panose="020B0604020202020204" pitchFamily="34" charset="0"/>
            </a:endParaRPr>
          </a:p>
          <a:p>
            <a:r>
              <a:rPr lang="en-GB" sz="2800" dirty="0" smtClean="0">
                <a:solidFill>
                  <a:schemeClr val="accent1"/>
                </a:solidFill>
                <a:cs typeface="Arial" panose="020B0604020202020204" pitchFamily="34" charset="0"/>
              </a:rPr>
              <a:t>Funding Guidance</a:t>
            </a:r>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2320813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9224" y="459524"/>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712640" y="1470358"/>
            <a:ext cx="5745088" cy="769441"/>
          </a:xfrm>
          <a:prstGeom prst="rect">
            <a:avLst/>
          </a:prstGeom>
        </p:spPr>
        <p:txBody>
          <a:bodyPr wrap="square">
            <a:spAutoFit/>
          </a:bodyPr>
          <a:lstStyle/>
          <a:p>
            <a:r>
              <a:rPr lang="en-GB" sz="4400" dirty="0">
                <a:solidFill>
                  <a:schemeClr val="tx2"/>
                </a:solidFill>
                <a:latin typeface="+mj-lt"/>
                <a:cs typeface="Arial" panose="020B0604020202020204" pitchFamily="34" charset="0"/>
              </a:rPr>
              <a:t>Apprenticeship Strate</a:t>
            </a:r>
            <a:r>
              <a:rPr lang="en-GB" sz="4400" dirty="0">
                <a:latin typeface="+mj-lt"/>
                <a:cs typeface="Arial" panose="020B0604020202020204" pitchFamily="34" charset="0"/>
              </a:rPr>
              <a:t>gy</a:t>
            </a:r>
            <a:endParaRPr lang="en-GB" sz="4400" dirty="0">
              <a:latin typeface="+mj-lt"/>
            </a:endParaRPr>
          </a:p>
        </p:txBody>
      </p:sp>
      <p:sp>
        <p:nvSpPr>
          <p:cNvPr id="8" name="TextBox 7"/>
          <p:cNvSpPr txBox="1"/>
          <p:nvPr/>
        </p:nvSpPr>
        <p:spPr>
          <a:xfrm>
            <a:off x="1064568" y="2731567"/>
            <a:ext cx="7560840" cy="3108543"/>
          </a:xfrm>
          <a:prstGeom prst="rect">
            <a:avLst/>
          </a:prstGeom>
          <a:noFill/>
        </p:spPr>
        <p:txBody>
          <a:bodyPr wrap="square" rtlCol="0">
            <a:spAutoFit/>
          </a:bodyPr>
          <a:lstStyle/>
          <a:p>
            <a:r>
              <a:rPr lang="en-GB" sz="2800" dirty="0" smtClean="0">
                <a:solidFill>
                  <a:schemeClr val="accent1"/>
                </a:solidFill>
                <a:cs typeface="Arial" panose="020B0604020202020204" pitchFamily="34" charset="0"/>
              </a:rPr>
              <a:t>Apprenticeships Standards and frameworks</a:t>
            </a:r>
          </a:p>
          <a:p>
            <a:r>
              <a:rPr lang="en-GB" sz="2800" dirty="0" smtClean="0">
                <a:solidFill>
                  <a:schemeClr val="accent1"/>
                </a:solidFill>
                <a:cs typeface="Arial" panose="020B0604020202020204" pitchFamily="34" charset="0"/>
              </a:rPr>
              <a:t>Able Seafarer (Deck)</a:t>
            </a:r>
          </a:p>
          <a:p>
            <a:r>
              <a:rPr lang="en-GB" sz="2800" dirty="0" smtClean="0">
                <a:solidFill>
                  <a:schemeClr val="accent1"/>
                </a:solidFill>
                <a:cs typeface="Arial" panose="020B0604020202020204" pitchFamily="34" charset="0"/>
              </a:rPr>
              <a:t>Able Seafarer (Engine)</a:t>
            </a:r>
          </a:p>
          <a:p>
            <a:endParaRPr lang="en-GB" sz="2800" dirty="0" smtClean="0">
              <a:solidFill>
                <a:schemeClr val="accent1"/>
              </a:solidFill>
              <a:cs typeface="Arial" panose="020B0604020202020204" pitchFamily="34" charset="0"/>
            </a:endParaRPr>
          </a:p>
          <a:p>
            <a:r>
              <a:rPr lang="en-GB" sz="2800" dirty="0" smtClean="0">
                <a:solidFill>
                  <a:schemeClr val="accent1"/>
                </a:solidFill>
                <a:cs typeface="Arial" panose="020B0604020202020204" pitchFamily="34" charset="0"/>
              </a:rPr>
              <a:t>These standards and the existing able seafarer (engine)  have been written, approved and are being delivered in the workplace.</a:t>
            </a:r>
            <a:endParaRPr lang="en-GB" sz="2800" dirty="0">
              <a:solidFill>
                <a:schemeClr val="accent1"/>
              </a:solidFill>
              <a:cs typeface="Arial" panose="020B0604020202020204" pitchFamily="34" charset="0"/>
            </a:endParaRPr>
          </a:p>
        </p:txBody>
      </p:sp>
    </p:spTree>
    <p:extLst>
      <p:ext uri="{BB962C8B-B14F-4D97-AF65-F5344CB8AC3E}">
        <p14:creationId xmlns:p14="http://schemas.microsoft.com/office/powerpoint/2010/main" val="353141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9224" y="459524"/>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222363" y="1285017"/>
            <a:ext cx="5826981" cy="769441"/>
          </a:xfrm>
          <a:prstGeom prst="rect">
            <a:avLst/>
          </a:prstGeom>
        </p:spPr>
        <p:txBody>
          <a:bodyPr wrap="square">
            <a:spAutoFit/>
          </a:bodyPr>
          <a:lstStyle/>
          <a:p>
            <a:r>
              <a:rPr lang="en-GB" sz="4400" dirty="0">
                <a:solidFill>
                  <a:schemeClr val="tx2"/>
                </a:solidFill>
                <a:latin typeface="+mj-lt"/>
                <a:cs typeface="Arial" panose="020B0604020202020204" pitchFamily="34" charset="0"/>
              </a:rPr>
              <a:t>Apprenticeship </a:t>
            </a:r>
            <a:r>
              <a:rPr lang="en-GB" sz="4400" dirty="0" smtClean="0">
                <a:solidFill>
                  <a:schemeClr val="tx2"/>
                </a:solidFill>
                <a:latin typeface="+mj-lt"/>
                <a:cs typeface="Arial" panose="020B0604020202020204" pitchFamily="34" charset="0"/>
              </a:rPr>
              <a:t>Strategy</a:t>
            </a:r>
            <a:endParaRPr lang="en-GB" sz="4400" dirty="0">
              <a:solidFill>
                <a:schemeClr val="tx2"/>
              </a:solidFill>
              <a:latin typeface="+mj-lt"/>
            </a:endParaRPr>
          </a:p>
        </p:txBody>
      </p:sp>
      <p:sp>
        <p:nvSpPr>
          <p:cNvPr id="8" name="TextBox 7"/>
          <p:cNvSpPr txBox="1"/>
          <p:nvPr/>
        </p:nvSpPr>
        <p:spPr>
          <a:xfrm>
            <a:off x="1064568" y="1897167"/>
            <a:ext cx="7560840" cy="3785652"/>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r>
              <a:rPr lang="en-GB" sz="3200" dirty="0" smtClean="0">
                <a:solidFill>
                  <a:schemeClr val="accent1"/>
                </a:solidFill>
                <a:cs typeface="Arial" panose="020B0604020202020204" pitchFamily="34" charset="0"/>
              </a:rPr>
              <a:t>Maritime Trailblazer Group</a:t>
            </a:r>
          </a:p>
          <a:p>
            <a:endParaRPr lang="en-GB" sz="3200" dirty="0">
              <a:solidFill>
                <a:schemeClr val="accent1"/>
              </a:solidFill>
              <a:cs typeface="Arial" panose="020B0604020202020204" pitchFamily="34" charset="0"/>
            </a:endParaRPr>
          </a:p>
          <a:p>
            <a:r>
              <a:rPr lang="en-GB" sz="3200" dirty="0" smtClean="0">
                <a:solidFill>
                  <a:schemeClr val="accent1"/>
                </a:solidFill>
                <a:cs typeface="Arial" panose="020B0604020202020204" pitchFamily="34" charset="0"/>
              </a:rPr>
              <a:t>Developing standards and assessment plans.</a:t>
            </a:r>
          </a:p>
          <a:p>
            <a:r>
              <a:rPr lang="en-GB" sz="3200" dirty="0" smtClean="0">
                <a:solidFill>
                  <a:schemeClr val="accent1"/>
                </a:solidFill>
                <a:cs typeface="Arial" panose="020B0604020202020204" pitchFamily="34" charset="0"/>
              </a:rPr>
              <a:t>Promoting these to the wider workforce</a:t>
            </a:r>
          </a:p>
          <a:p>
            <a:r>
              <a:rPr lang="en-GB" sz="3200" dirty="0" smtClean="0">
                <a:solidFill>
                  <a:schemeClr val="accent1"/>
                </a:solidFill>
                <a:cs typeface="Arial" panose="020B0604020202020204" pitchFamily="34" charset="0"/>
              </a:rPr>
              <a:t>Projections around take-up of the standards</a:t>
            </a:r>
          </a:p>
          <a:p>
            <a:r>
              <a:rPr lang="en-GB" sz="3200" dirty="0" smtClean="0">
                <a:solidFill>
                  <a:schemeClr val="accent1"/>
                </a:solidFill>
                <a:cs typeface="Arial" panose="020B0604020202020204" pitchFamily="34" charset="0"/>
              </a:rPr>
              <a:t>Projections around costs</a:t>
            </a:r>
          </a:p>
          <a:p>
            <a:pPr marL="342900" indent="-342900">
              <a:buFontTx/>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1312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9224" y="459524"/>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222363" y="1285017"/>
            <a:ext cx="4587293" cy="584775"/>
          </a:xfrm>
          <a:prstGeom prst="rect">
            <a:avLst/>
          </a:prstGeom>
        </p:spPr>
        <p:txBody>
          <a:bodyPr wrap="square">
            <a:spAutoFit/>
          </a:bodyPr>
          <a:lstStyle/>
          <a:p>
            <a:r>
              <a:rPr lang="en-GB" sz="3200" dirty="0">
                <a:solidFill>
                  <a:schemeClr val="tx2"/>
                </a:solidFill>
                <a:latin typeface="+mj-lt"/>
                <a:cs typeface="Arial" panose="020B0604020202020204" pitchFamily="34" charset="0"/>
              </a:rPr>
              <a:t>Apprenticeship Strategy</a:t>
            </a:r>
            <a:endParaRPr lang="en-GB" sz="3200" dirty="0">
              <a:solidFill>
                <a:schemeClr val="tx2"/>
              </a:solidFill>
              <a:latin typeface="+mj-lt"/>
            </a:endParaRPr>
          </a:p>
        </p:txBody>
      </p:sp>
      <p:sp>
        <p:nvSpPr>
          <p:cNvPr id="8" name="TextBox 7"/>
          <p:cNvSpPr txBox="1"/>
          <p:nvPr/>
        </p:nvSpPr>
        <p:spPr>
          <a:xfrm>
            <a:off x="1064568" y="1897167"/>
            <a:ext cx="7560840" cy="5047536"/>
          </a:xfrm>
          <a:prstGeom prst="rect">
            <a:avLst/>
          </a:prstGeom>
          <a:noFill/>
        </p:spPr>
        <p:txBody>
          <a:bodyPr wrap="square" rtlCol="0">
            <a:spAutoFit/>
          </a:bodyPr>
          <a:lstStyle/>
          <a:p>
            <a:pPr marL="342900" indent="-342900">
              <a:buFontTx/>
              <a:buChar char="-"/>
            </a:pPr>
            <a:endParaRPr lang="en-GB" sz="2400" dirty="0">
              <a:latin typeface="Arial" panose="020B0604020202020204" pitchFamily="34" charset="0"/>
              <a:cs typeface="Arial" panose="020B0604020202020204" pitchFamily="34" charset="0"/>
            </a:endParaRPr>
          </a:p>
          <a:p>
            <a:r>
              <a:rPr lang="en-GB" sz="3200" dirty="0" smtClean="0">
                <a:solidFill>
                  <a:schemeClr val="accent1"/>
                </a:solidFill>
                <a:cs typeface="Arial" panose="020B0604020202020204" pitchFamily="34" charset="0"/>
              </a:rPr>
              <a:t>Apprenticeship Levy Guidance</a:t>
            </a:r>
          </a:p>
          <a:p>
            <a:endParaRPr lang="en-GB" sz="3200" dirty="0">
              <a:solidFill>
                <a:schemeClr val="accent1"/>
              </a:solidFill>
              <a:cs typeface="Arial" panose="020B0604020202020204" pitchFamily="34" charset="0"/>
            </a:endParaRPr>
          </a:p>
          <a:p>
            <a:r>
              <a:rPr lang="en-GB" sz="3200" dirty="0" smtClean="0">
                <a:solidFill>
                  <a:schemeClr val="accent1"/>
                </a:solidFill>
                <a:cs typeface="Arial" panose="020B0604020202020204" pitchFamily="34" charset="0"/>
              </a:rPr>
              <a:t>Registration</a:t>
            </a:r>
          </a:p>
          <a:p>
            <a:r>
              <a:rPr lang="en-GB" sz="3200" dirty="0" smtClean="0">
                <a:solidFill>
                  <a:schemeClr val="accent1"/>
                </a:solidFill>
                <a:cs typeface="Arial" panose="020B0604020202020204" pitchFamily="34" charset="0"/>
              </a:rPr>
              <a:t>Digital Vouchers</a:t>
            </a:r>
          </a:p>
          <a:p>
            <a:r>
              <a:rPr lang="en-GB" sz="3200" dirty="0">
                <a:solidFill>
                  <a:schemeClr val="accent1"/>
                </a:solidFill>
                <a:cs typeface="Arial" panose="020B0604020202020204" pitchFamily="34" charset="0"/>
              </a:rPr>
              <a:t>C</a:t>
            </a:r>
            <a:r>
              <a:rPr lang="en-GB" sz="3200" dirty="0" smtClean="0">
                <a:solidFill>
                  <a:schemeClr val="accent1"/>
                </a:solidFill>
                <a:cs typeface="Arial" panose="020B0604020202020204" pitchFamily="34" charset="0"/>
              </a:rPr>
              <a:t>ollege and Employer relationship</a:t>
            </a:r>
          </a:p>
          <a:p>
            <a:r>
              <a:rPr lang="en-GB" sz="2400" dirty="0" smtClean="0">
                <a:latin typeface="Arial" panose="020B0604020202020204" pitchFamily="34" charset="0"/>
                <a:cs typeface="Arial" panose="020B0604020202020204" pitchFamily="34" charset="0"/>
              </a:rPr>
              <a:t> </a:t>
            </a:r>
          </a:p>
          <a:p>
            <a:endParaRPr lang="en-GB" sz="2400" dirty="0">
              <a:latin typeface="Arial" panose="020B0604020202020204" pitchFamily="34" charset="0"/>
              <a:cs typeface="Arial" panose="020B0604020202020204" pitchFamily="34" charset="0"/>
            </a:endParaRPr>
          </a:p>
          <a:p>
            <a:endParaRPr lang="en-GB" dirty="0"/>
          </a:p>
          <a:p>
            <a:endParaRPr lang="en-GB" dirty="0" smtClean="0"/>
          </a:p>
          <a:p>
            <a:r>
              <a:rPr lang="en-GB" dirty="0" smtClean="0"/>
              <a:t>                           </a:t>
            </a:r>
            <a:endParaRPr lang="en-GB" dirty="0"/>
          </a:p>
          <a:p>
            <a:endParaRPr lang="en-GB" dirty="0" smtClean="0"/>
          </a:p>
          <a:p>
            <a:endParaRPr lang="en-GB" dirty="0"/>
          </a:p>
        </p:txBody>
      </p:sp>
    </p:spTree>
    <p:extLst>
      <p:ext uri="{BB962C8B-B14F-4D97-AF65-F5344CB8AC3E}">
        <p14:creationId xmlns:p14="http://schemas.microsoft.com/office/powerpoint/2010/main" val="285653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7201" y="541002"/>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15935" t="10280" r="15793" b="4903"/>
          <a:stretch/>
        </p:blipFill>
        <p:spPr bwMode="auto">
          <a:xfrm>
            <a:off x="1064568" y="2053902"/>
            <a:ext cx="7776864" cy="454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2072680" y="1235425"/>
            <a:ext cx="5328592" cy="769441"/>
          </a:xfrm>
          <a:prstGeom prst="rect">
            <a:avLst/>
          </a:prstGeom>
        </p:spPr>
        <p:txBody>
          <a:bodyPr wrap="square">
            <a:spAutoFit/>
          </a:bodyPr>
          <a:lstStyle/>
          <a:p>
            <a:r>
              <a:rPr lang="en-GB" sz="4400" dirty="0" smtClean="0">
                <a:solidFill>
                  <a:schemeClr val="tx2"/>
                </a:solidFill>
                <a:latin typeface="+mj-lt"/>
                <a:cs typeface="Arial" panose="020B0604020202020204" pitchFamily="34" charset="0"/>
              </a:rPr>
              <a:t>MNTB - Ratings Pages</a:t>
            </a:r>
            <a:endParaRPr lang="en-GB" sz="4400" dirty="0">
              <a:solidFill>
                <a:schemeClr val="tx2"/>
              </a:solidFill>
              <a:latin typeface="+mj-lt"/>
            </a:endParaRPr>
          </a:p>
        </p:txBody>
      </p:sp>
    </p:spTree>
    <p:extLst>
      <p:ext uri="{BB962C8B-B14F-4D97-AF65-F5344CB8AC3E}">
        <p14:creationId xmlns:p14="http://schemas.microsoft.com/office/powerpoint/2010/main" val="1362926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6494" y="548680"/>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885986" y="1566268"/>
            <a:ext cx="4587293" cy="769441"/>
          </a:xfrm>
          <a:prstGeom prst="rect">
            <a:avLst/>
          </a:prstGeom>
        </p:spPr>
        <p:txBody>
          <a:bodyPr wrap="square">
            <a:spAutoFit/>
          </a:bodyPr>
          <a:lstStyle/>
          <a:p>
            <a:r>
              <a:rPr lang="en-GB" sz="4400" dirty="0" smtClean="0">
                <a:solidFill>
                  <a:schemeClr val="tx2"/>
                </a:solidFill>
                <a:latin typeface="+mj-lt"/>
                <a:cs typeface="Arial" panose="020B0604020202020204" pitchFamily="34" charset="0"/>
              </a:rPr>
              <a:t>Other Pages</a:t>
            </a:r>
            <a:endParaRPr lang="en-GB" sz="4400" dirty="0">
              <a:solidFill>
                <a:schemeClr val="tx2"/>
              </a:solidFill>
              <a:latin typeface="+mj-lt"/>
            </a:endParaRPr>
          </a:p>
        </p:txBody>
      </p:sp>
      <p:sp>
        <p:nvSpPr>
          <p:cNvPr id="7" name="TextBox 6"/>
          <p:cNvSpPr txBox="1"/>
          <p:nvPr/>
        </p:nvSpPr>
        <p:spPr>
          <a:xfrm>
            <a:off x="488504" y="2564904"/>
            <a:ext cx="7560840" cy="3200876"/>
          </a:xfrm>
          <a:prstGeom prst="rect">
            <a:avLst/>
          </a:prstGeom>
          <a:noFill/>
        </p:spPr>
        <p:txBody>
          <a:bodyPr wrap="square" rtlCol="0">
            <a:spAutoFit/>
          </a:bodyPr>
          <a:lstStyle/>
          <a:p>
            <a:r>
              <a:rPr lang="en-GB" sz="2800" dirty="0" smtClean="0">
                <a:solidFill>
                  <a:schemeClr val="accent1"/>
                </a:solidFill>
                <a:cs typeface="Arial" panose="020B0604020202020204" pitchFamily="34" charset="0"/>
              </a:rPr>
              <a:t>Careers at Sea – Case studies across the industry</a:t>
            </a:r>
          </a:p>
          <a:p>
            <a:r>
              <a:rPr lang="en-GB" sz="2800" dirty="0" smtClean="0">
                <a:solidFill>
                  <a:schemeClr val="accent1"/>
                </a:solidFill>
                <a:cs typeface="Arial" panose="020B0604020202020204" pitchFamily="34" charset="0"/>
              </a:rPr>
              <a:t>Maritime Skills Alliance (MSA) </a:t>
            </a:r>
            <a:r>
              <a:rPr lang="en-GB" sz="2800" dirty="0" smtClean="0">
                <a:solidFill>
                  <a:schemeClr val="accent1"/>
                </a:solidFill>
                <a:cs typeface="Arial" panose="020B0604020202020204" pitchFamily="34" charset="0"/>
              </a:rPr>
              <a:t>– Units and Pathways</a:t>
            </a:r>
          </a:p>
          <a:p>
            <a:r>
              <a:rPr lang="en-GB" sz="2800" dirty="0" smtClean="0">
                <a:solidFill>
                  <a:schemeClr val="accent1"/>
                </a:solidFill>
                <a:cs typeface="Arial" panose="020B0604020202020204" pitchFamily="34" charset="0"/>
              </a:rPr>
              <a:t>Maritime Educational Foundation (MEF) </a:t>
            </a:r>
            <a:r>
              <a:rPr lang="en-GB" sz="2800" dirty="0" smtClean="0">
                <a:solidFill>
                  <a:schemeClr val="accent1"/>
                </a:solidFill>
                <a:cs typeface="Arial" panose="020B0604020202020204" pitchFamily="34" charset="0"/>
              </a:rPr>
              <a:t>- Bursaries</a:t>
            </a:r>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894277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04850"/>
            <a:ext cx="8915400" cy="851942"/>
          </a:xfrm>
        </p:spPr>
        <p:txBody>
          <a:bodyPr>
            <a:normAutofit fontScale="90000"/>
          </a:bodyPr>
          <a:lstStyle/>
          <a:p>
            <a:pPr algn="ctr"/>
            <a:r>
              <a:rPr lang="en-GB" sz="4000" dirty="0" smtClean="0">
                <a:solidFill>
                  <a:schemeClr val="tx2"/>
                </a:solidFill>
                <a:cs typeface="Arial" panose="020B0604020202020204" pitchFamily="34" charset="0"/>
              </a:rPr>
              <a:t>Rating Apprenticeship Training </a:t>
            </a:r>
            <a:r>
              <a:rPr lang="en-GB" sz="4000" dirty="0">
                <a:solidFill>
                  <a:schemeClr val="tx2"/>
                </a:solidFill>
                <a:cs typeface="Arial" panose="020B0604020202020204" pitchFamily="34" charset="0"/>
              </a:rPr>
              <a:t>P</a:t>
            </a:r>
            <a:r>
              <a:rPr lang="en-GB" sz="4000" dirty="0" smtClean="0">
                <a:solidFill>
                  <a:schemeClr val="tx2"/>
                </a:solidFill>
                <a:cs typeface="Arial" panose="020B0604020202020204" pitchFamily="34" charset="0"/>
              </a:rPr>
              <a:t>rogrammes</a:t>
            </a:r>
            <a:endParaRPr lang="en-US" sz="4000" dirty="0">
              <a:solidFill>
                <a:schemeClr val="tx2"/>
              </a:solidFill>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6695485"/>
              </p:ext>
            </p:extLst>
          </p:nvPr>
        </p:nvGraphicFramePr>
        <p:xfrm>
          <a:off x="506506" y="1628800"/>
          <a:ext cx="8970998" cy="1625925"/>
        </p:xfrm>
        <a:graphic>
          <a:graphicData uri="http://schemas.openxmlformats.org/drawingml/2006/table">
            <a:tbl>
              <a:tblPr firstRow="1" bandRow="1">
                <a:tableStyleId>{5C22544A-7EE6-4342-B048-85BDC9FD1C3A}</a:tableStyleId>
              </a:tblPr>
              <a:tblGrid>
                <a:gridCol w="911117"/>
                <a:gridCol w="1159113"/>
                <a:gridCol w="1504152"/>
                <a:gridCol w="1752148"/>
                <a:gridCol w="1752148"/>
                <a:gridCol w="1892320"/>
              </a:tblGrid>
              <a:tr h="86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Full year</a:t>
                      </a:r>
                    </a:p>
                    <a:p>
                      <a:endParaRPr lang="en-US" dirty="0">
                        <a:latin typeface="Arial" panose="020B0604020202020204" pitchFamily="34" charset="0"/>
                        <a:cs typeface="Arial" panose="020B0604020202020204" pitchFamily="34" charset="0"/>
                      </a:endParaRPr>
                    </a:p>
                  </a:txBody>
                  <a:tcPr marL="99060" marR="99060"/>
                </a:tc>
                <a:tc>
                  <a:txBody>
                    <a:bodyPr/>
                    <a:lstStyle/>
                    <a:p>
                      <a:r>
                        <a:rPr lang="en-US" dirty="0" smtClean="0">
                          <a:latin typeface="Arial" panose="020B0604020202020204" pitchFamily="34" charset="0"/>
                          <a:cs typeface="Arial" panose="020B0604020202020204" pitchFamily="34" charset="0"/>
                        </a:rPr>
                        <a:t>Deck</a:t>
                      </a:r>
                      <a:endParaRPr lang="en-US" dirty="0">
                        <a:latin typeface="Arial" panose="020B0604020202020204" pitchFamily="34" charset="0"/>
                        <a:cs typeface="Arial" panose="020B0604020202020204" pitchFamily="34" charset="0"/>
                      </a:endParaRPr>
                    </a:p>
                  </a:txBody>
                  <a:tcPr marL="99060" marR="99060"/>
                </a:tc>
                <a:tc>
                  <a:txBody>
                    <a:bodyPr/>
                    <a:lstStyle/>
                    <a:p>
                      <a:r>
                        <a:rPr lang="en-US" dirty="0" smtClean="0">
                          <a:latin typeface="Arial" panose="020B0604020202020204" pitchFamily="34" charset="0"/>
                          <a:cs typeface="Arial" panose="020B0604020202020204" pitchFamily="34" charset="0"/>
                        </a:rPr>
                        <a:t>Engine</a:t>
                      </a:r>
                      <a:endParaRPr lang="en-US" dirty="0">
                        <a:latin typeface="Arial" panose="020B0604020202020204" pitchFamily="34" charset="0"/>
                        <a:cs typeface="Arial" panose="020B0604020202020204" pitchFamily="34" charset="0"/>
                      </a:endParaRPr>
                    </a:p>
                  </a:txBody>
                  <a:tcPr marL="99060" marR="99060"/>
                </a:tc>
                <a:tc>
                  <a:txBody>
                    <a:bodyPr/>
                    <a:lstStyle/>
                    <a:p>
                      <a:r>
                        <a:rPr lang="en-US" dirty="0" smtClean="0">
                          <a:latin typeface="Arial" panose="020B0604020202020204" pitchFamily="34" charset="0"/>
                          <a:cs typeface="Arial" panose="020B0604020202020204" pitchFamily="34" charset="0"/>
                        </a:rPr>
                        <a:t>Other</a:t>
                      </a:r>
                      <a:endParaRPr lang="en-US" dirty="0">
                        <a:latin typeface="Arial" panose="020B0604020202020204" pitchFamily="34" charset="0"/>
                        <a:cs typeface="Arial" panose="020B0604020202020204" pitchFamily="34" charset="0"/>
                      </a:endParaRPr>
                    </a:p>
                  </a:txBody>
                  <a:tcPr marL="99060" marR="99060"/>
                </a:tc>
                <a:tc>
                  <a:txBody>
                    <a:bodyPr/>
                    <a:lstStyle/>
                    <a:p>
                      <a:r>
                        <a:rPr lang="en-US" dirty="0" smtClean="0">
                          <a:latin typeface="Arial" panose="020B0604020202020204" pitchFamily="34" charset="0"/>
                          <a:cs typeface="Arial" panose="020B0604020202020204" pitchFamily="34" charset="0"/>
                        </a:rPr>
                        <a:t>Projected</a:t>
                      </a:r>
                      <a:endParaRPr lang="en-US" dirty="0">
                        <a:latin typeface="Arial" panose="020B0604020202020204" pitchFamily="34" charset="0"/>
                        <a:cs typeface="Arial" panose="020B0604020202020204" pitchFamily="34" charset="0"/>
                      </a:endParaRPr>
                    </a:p>
                  </a:txBody>
                  <a:tcPr marL="99060" marR="99060"/>
                </a:tc>
                <a:tc>
                  <a:txBody>
                    <a:bodyPr/>
                    <a:lstStyle/>
                    <a:p>
                      <a:r>
                        <a:rPr lang="en-US" dirty="0" smtClean="0">
                          <a:latin typeface="Arial" panose="020B0604020202020204" pitchFamily="34" charset="0"/>
                          <a:cs typeface="Arial" panose="020B0604020202020204" pitchFamily="34" charset="0"/>
                        </a:rPr>
                        <a:t>Total</a:t>
                      </a:r>
                      <a:endParaRPr lang="en-US" dirty="0">
                        <a:latin typeface="Arial" panose="020B0604020202020204" pitchFamily="34" charset="0"/>
                        <a:cs typeface="Arial" panose="020B0604020202020204" pitchFamily="34" charset="0"/>
                      </a:endParaRPr>
                    </a:p>
                  </a:txBody>
                  <a:tcPr marL="99060" marR="99060"/>
                </a:tc>
              </a:tr>
              <a:tr h="711525">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2016/17</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78</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43</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70</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22</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213</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r>
            </a:tbl>
          </a:graphicData>
        </a:graphic>
      </p:graphicFrame>
    </p:spTree>
    <p:extLst>
      <p:ext uri="{BB962C8B-B14F-4D97-AF65-F5344CB8AC3E}">
        <p14:creationId xmlns:p14="http://schemas.microsoft.com/office/powerpoint/2010/main" val="1875483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6494" y="404664"/>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8504" y="2564904"/>
            <a:ext cx="7560840" cy="2954655"/>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dirty="0"/>
          </a:p>
          <a:p>
            <a:endParaRPr lang="en-GB" dirty="0" smtClean="0"/>
          </a:p>
          <a:p>
            <a:endParaRPr lang="en-GB" dirty="0"/>
          </a:p>
          <a:p>
            <a:endParaRPr lang="en-GB" dirty="0" smtClean="0"/>
          </a:p>
          <a:p>
            <a:endParaRPr lang="en-GB" dirty="0"/>
          </a:p>
        </p:txBody>
      </p:sp>
      <p:sp>
        <p:nvSpPr>
          <p:cNvPr id="2" name="Title 1"/>
          <p:cNvSpPr>
            <a:spLocks noGrp="1"/>
          </p:cNvSpPr>
          <p:nvPr>
            <p:ph type="ctrTitle"/>
          </p:nvPr>
        </p:nvSpPr>
        <p:spPr>
          <a:xfrm>
            <a:off x="742950" y="1422253"/>
            <a:ext cx="8420100" cy="638596"/>
          </a:xfrm>
        </p:spPr>
        <p:txBody>
          <a:bodyPr>
            <a:normAutofit fontScale="90000"/>
          </a:bodyPr>
          <a:lstStyle/>
          <a:p>
            <a:r>
              <a:rPr lang="en-GB" dirty="0" smtClean="0">
                <a:solidFill>
                  <a:schemeClr val="tx2"/>
                </a:solidFill>
                <a:cs typeface="Arial" panose="020B0604020202020204" pitchFamily="34" charset="0"/>
              </a:rPr>
              <a:t>Purpose of the Day</a:t>
            </a:r>
            <a:endParaRPr lang="en-GB" dirty="0">
              <a:solidFill>
                <a:schemeClr val="tx2"/>
              </a:solidFill>
              <a:cs typeface="Arial" panose="020B0604020202020204" pitchFamily="34" charset="0"/>
            </a:endParaRPr>
          </a:p>
        </p:txBody>
      </p:sp>
      <p:sp>
        <p:nvSpPr>
          <p:cNvPr id="4" name="Subtitle 3"/>
          <p:cNvSpPr>
            <a:spLocks noGrp="1"/>
          </p:cNvSpPr>
          <p:nvPr>
            <p:ph type="subTitle" idx="1"/>
          </p:nvPr>
        </p:nvSpPr>
        <p:spPr>
          <a:xfrm>
            <a:off x="848544" y="2276872"/>
            <a:ext cx="8208912" cy="4248472"/>
          </a:xfrm>
        </p:spPr>
        <p:txBody>
          <a:bodyPr>
            <a:normAutofit fontScale="77500" lnSpcReduction="20000"/>
          </a:bodyPr>
          <a:lstStyle/>
          <a:p>
            <a:pPr algn="l"/>
            <a:r>
              <a:rPr lang="en-GB" sz="2800" dirty="0" smtClean="0">
                <a:solidFill>
                  <a:schemeClr val="accent1"/>
                </a:solidFill>
                <a:latin typeface="Arial" panose="020B0604020202020204" pitchFamily="34" charset="0"/>
                <a:cs typeface="Arial" panose="020B0604020202020204" pitchFamily="34" charset="0"/>
              </a:rPr>
              <a:t>The purpose of the day is to:</a:t>
            </a:r>
          </a:p>
          <a:p>
            <a:pPr marL="457200" indent="-457200" algn="l">
              <a:buFont typeface="Arial" panose="020B0604020202020204" pitchFamily="34" charset="0"/>
              <a:buChar char="•"/>
            </a:pPr>
            <a:r>
              <a:rPr lang="en-GB" sz="2800" dirty="0">
                <a:solidFill>
                  <a:schemeClr val="accent1"/>
                </a:solidFill>
                <a:latin typeface="Arial" panose="020B0604020202020204" pitchFamily="34" charset="0"/>
                <a:cs typeface="Arial" panose="020B0604020202020204" pitchFamily="34" charset="0"/>
              </a:rPr>
              <a:t>g</a:t>
            </a:r>
            <a:r>
              <a:rPr lang="en-GB" dirty="0" smtClean="0">
                <a:solidFill>
                  <a:schemeClr val="accent1"/>
                </a:solidFill>
              </a:rPr>
              <a:t>ive </a:t>
            </a:r>
            <a:r>
              <a:rPr lang="en-GB" dirty="0">
                <a:solidFill>
                  <a:schemeClr val="accent1"/>
                </a:solidFill>
              </a:rPr>
              <a:t>an overview of MNTB new entrant seafarer programmes and related </a:t>
            </a:r>
            <a:r>
              <a:rPr lang="en-GB" dirty="0" smtClean="0">
                <a:solidFill>
                  <a:schemeClr val="accent1"/>
                </a:solidFill>
              </a:rPr>
              <a:t>aspects;</a:t>
            </a:r>
          </a:p>
          <a:p>
            <a:pPr marL="457200" indent="-457200" algn="l">
              <a:buFont typeface="Arial" panose="020B0604020202020204" pitchFamily="34" charset="0"/>
              <a:buChar char="•"/>
            </a:pPr>
            <a:r>
              <a:rPr lang="en-GB" dirty="0" smtClean="0">
                <a:solidFill>
                  <a:schemeClr val="accent1"/>
                </a:solidFill>
              </a:rPr>
              <a:t>provide </a:t>
            </a:r>
            <a:r>
              <a:rPr lang="en-GB" dirty="0">
                <a:solidFill>
                  <a:schemeClr val="accent1"/>
                </a:solidFill>
              </a:rPr>
              <a:t>the picture of new entrant seafarer training provision and </a:t>
            </a:r>
            <a:r>
              <a:rPr lang="en-GB" dirty="0" smtClean="0">
                <a:solidFill>
                  <a:schemeClr val="accent1"/>
                </a:solidFill>
              </a:rPr>
              <a:t>availability;</a:t>
            </a:r>
          </a:p>
          <a:p>
            <a:pPr marL="457200" indent="-457200" algn="l">
              <a:buFont typeface="Arial" panose="020B0604020202020204" pitchFamily="34" charset="0"/>
              <a:buChar char="•"/>
            </a:pPr>
            <a:r>
              <a:rPr lang="en-GB" dirty="0" smtClean="0">
                <a:solidFill>
                  <a:schemeClr val="accent1"/>
                </a:solidFill>
              </a:rPr>
              <a:t>provide </a:t>
            </a:r>
            <a:r>
              <a:rPr lang="en-GB" dirty="0">
                <a:solidFill>
                  <a:schemeClr val="accent1"/>
                </a:solidFill>
              </a:rPr>
              <a:t>an MCA update on written and oral examinations and TRB </a:t>
            </a:r>
            <a:r>
              <a:rPr lang="en-GB" dirty="0" smtClean="0">
                <a:solidFill>
                  <a:schemeClr val="accent1"/>
                </a:solidFill>
              </a:rPr>
              <a:t>completion;</a:t>
            </a:r>
          </a:p>
          <a:p>
            <a:pPr marL="457200" indent="-457200" algn="l">
              <a:buFont typeface="Arial" panose="020B0604020202020204" pitchFamily="34" charset="0"/>
              <a:buChar char="•"/>
            </a:pPr>
            <a:r>
              <a:rPr lang="en-GB" dirty="0" smtClean="0">
                <a:solidFill>
                  <a:schemeClr val="accent1"/>
                </a:solidFill>
              </a:rPr>
              <a:t>provide </a:t>
            </a:r>
            <a:r>
              <a:rPr lang="en-GB" dirty="0">
                <a:solidFill>
                  <a:schemeClr val="accent1"/>
                </a:solidFill>
              </a:rPr>
              <a:t>the opportunity to discuss and provide feedback on a range of training aspects, including </a:t>
            </a:r>
            <a:r>
              <a:rPr lang="en-GB" dirty="0" err="1">
                <a:solidFill>
                  <a:schemeClr val="accent1"/>
                </a:solidFill>
              </a:rPr>
              <a:t>SMarT</a:t>
            </a:r>
            <a:r>
              <a:rPr lang="en-GB" dirty="0">
                <a:solidFill>
                  <a:schemeClr val="accent1"/>
                </a:solidFill>
              </a:rPr>
              <a:t> Plus, training berths, industrial experience for engineers, Training Record Book management, use and updating requirements</a:t>
            </a:r>
          </a:p>
          <a:p>
            <a:pPr algn="l"/>
            <a:endParaRPr lang="en-GB"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44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6494" y="404664"/>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8504" y="2564904"/>
            <a:ext cx="7560840" cy="2954655"/>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dirty="0"/>
          </a:p>
          <a:p>
            <a:endParaRPr lang="en-GB" dirty="0" smtClean="0"/>
          </a:p>
          <a:p>
            <a:endParaRPr lang="en-GB" dirty="0"/>
          </a:p>
          <a:p>
            <a:endParaRPr lang="en-GB" dirty="0" smtClean="0"/>
          </a:p>
          <a:p>
            <a:endParaRPr lang="en-GB" dirty="0"/>
          </a:p>
        </p:txBody>
      </p:sp>
      <p:sp>
        <p:nvSpPr>
          <p:cNvPr id="2" name="Title 1"/>
          <p:cNvSpPr>
            <a:spLocks noGrp="1"/>
          </p:cNvSpPr>
          <p:nvPr>
            <p:ph type="ctrTitle"/>
          </p:nvPr>
        </p:nvSpPr>
        <p:spPr>
          <a:xfrm>
            <a:off x="742950" y="1484785"/>
            <a:ext cx="8420100" cy="1296144"/>
          </a:xfrm>
        </p:spPr>
        <p:txBody>
          <a:bodyPr>
            <a:normAutofit/>
          </a:bodyPr>
          <a:lstStyle/>
          <a:p>
            <a:r>
              <a:rPr lang="en-GB" sz="4000" dirty="0" smtClean="0">
                <a:solidFill>
                  <a:schemeClr val="tx2"/>
                </a:solidFill>
                <a:cs typeface="Arial" panose="020B0604020202020204" pitchFamily="34" charset="0"/>
              </a:rPr>
              <a:t>Officer Cadet Training Update</a:t>
            </a:r>
            <a:endParaRPr lang="en-GB" sz="4000" dirty="0">
              <a:solidFill>
                <a:schemeClr val="tx2"/>
              </a:solidFill>
              <a:cs typeface="Arial" panose="020B0604020202020204" pitchFamily="34" charset="0"/>
            </a:endParaRPr>
          </a:p>
        </p:txBody>
      </p:sp>
      <p:sp>
        <p:nvSpPr>
          <p:cNvPr id="4" name="Subtitle 3"/>
          <p:cNvSpPr>
            <a:spLocks noGrp="1"/>
          </p:cNvSpPr>
          <p:nvPr>
            <p:ph type="subTitle" idx="1"/>
          </p:nvPr>
        </p:nvSpPr>
        <p:spPr>
          <a:xfrm>
            <a:off x="992560" y="2780928"/>
            <a:ext cx="8064896" cy="2857872"/>
          </a:xfrm>
        </p:spPr>
        <p:txBody>
          <a:bodyPr>
            <a:normAutofit/>
          </a:bodyPr>
          <a:lstStyle/>
          <a:p>
            <a:pPr marL="342900" indent="-342900" algn="l">
              <a:buFont typeface="Arial" panose="020B0604020202020204" pitchFamily="34" charset="0"/>
              <a:buChar char="•"/>
            </a:pPr>
            <a:r>
              <a:rPr lang="en-GB" sz="2400" dirty="0" smtClean="0">
                <a:solidFill>
                  <a:schemeClr val="accent1"/>
                </a:solidFill>
                <a:latin typeface="Arial" panose="020B0604020202020204" pitchFamily="34" charset="0"/>
                <a:cs typeface="Arial" panose="020B0604020202020204" pitchFamily="34" charset="0"/>
              </a:rPr>
              <a:t>Annual officer cadet intake programme statistics</a:t>
            </a:r>
          </a:p>
          <a:p>
            <a:pPr marL="342900" indent="-342900" algn="l">
              <a:buFont typeface="Arial" panose="020B0604020202020204" pitchFamily="34" charset="0"/>
              <a:buChar char="•"/>
            </a:pPr>
            <a:r>
              <a:rPr lang="en-GB" sz="2400" dirty="0" err="1" smtClean="0">
                <a:solidFill>
                  <a:schemeClr val="accent1"/>
                </a:solidFill>
                <a:latin typeface="Arial" panose="020B0604020202020204" pitchFamily="34" charset="0"/>
                <a:cs typeface="Arial" panose="020B0604020202020204" pitchFamily="34" charset="0"/>
              </a:rPr>
              <a:t>SMarT</a:t>
            </a:r>
            <a:r>
              <a:rPr lang="en-GB" sz="2400" dirty="0" smtClean="0">
                <a:solidFill>
                  <a:schemeClr val="accent1"/>
                </a:solidFill>
                <a:latin typeface="Arial" panose="020B0604020202020204" pitchFamily="34" charset="0"/>
                <a:cs typeface="Arial" panose="020B0604020202020204" pitchFamily="34" charset="0"/>
              </a:rPr>
              <a:t> Plus Strategy</a:t>
            </a:r>
          </a:p>
          <a:p>
            <a:pPr marL="342900" indent="-342900" algn="l">
              <a:buFont typeface="Arial" panose="020B0604020202020204" pitchFamily="34" charset="0"/>
              <a:buChar char="•"/>
            </a:pPr>
            <a:r>
              <a:rPr lang="en-GB" sz="2400" dirty="0" smtClean="0">
                <a:solidFill>
                  <a:schemeClr val="accent1"/>
                </a:solidFill>
                <a:latin typeface="Arial" panose="020B0604020202020204" pitchFamily="34" charset="0"/>
                <a:cs typeface="Arial" panose="020B0604020202020204" pitchFamily="34" charset="0"/>
              </a:rPr>
              <a:t>Training berths</a:t>
            </a:r>
          </a:p>
          <a:p>
            <a:pPr marL="342900" indent="-342900" algn="l">
              <a:buFont typeface="Arial" panose="020B0604020202020204" pitchFamily="34" charset="0"/>
              <a:buChar char="•"/>
            </a:pPr>
            <a:r>
              <a:rPr lang="en-GB" sz="2400" dirty="0" smtClean="0">
                <a:solidFill>
                  <a:schemeClr val="accent1"/>
                </a:solidFill>
                <a:latin typeface="Arial" panose="020B0604020202020204" pitchFamily="34" charset="0"/>
                <a:cs typeface="Arial" panose="020B0604020202020204" pitchFamily="34" charset="0"/>
              </a:rPr>
              <a:t>Industrial experience for engineer officer cadets</a:t>
            </a:r>
          </a:p>
          <a:p>
            <a:pPr marL="342900" indent="-342900" algn="l">
              <a:buFont typeface="Arial" panose="020B0604020202020204" pitchFamily="34" charset="0"/>
              <a:buChar char="•"/>
            </a:pPr>
            <a:r>
              <a:rPr lang="en-GB" sz="2400" dirty="0" smtClean="0">
                <a:solidFill>
                  <a:schemeClr val="accent1"/>
                </a:solidFill>
                <a:latin typeface="Arial" panose="020B0604020202020204" pitchFamily="34" charset="0"/>
                <a:cs typeface="Arial" panose="020B0604020202020204" pitchFamily="34" charset="0"/>
              </a:rPr>
              <a:t>Training record book update </a:t>
            </a:r>
          </a:p>
          <a:p>
            <a:pPr algn="l"/>
            <a:endParaRPr lang="en-GB" sz="24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408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04850"/>
            <a:ext cx="8915400" cy="851942"/>
          </a:xfrm>
        </p:spPr>
        <p:txBody>
          <a:bodyPr>
            <a:normAutofit/>
          </a:bodyPr>
          <a:lstStyle/>
          <a:p>
            <a:pPr algn="ctr"/>
            <a:r>
              <a:rPr lang="en-GB" sz="4000" dirty="0" smtClean="0">
                <a:solidFill>
                  <a:schemeClr val="tx2"/>
                </a:solidFill>
                <a:cs typeface="Arial" panose="020B0604020202020204" pitchFamily="34" charset="0"/>
              </a:rPr>
              <a:t>Officer </a:t>
            </a:r>
            <a:r>
              <a:rPr lang="en-GB" sz="4000" dirty="0">
                <a:solidFill>
                  <a:schemeClr val="tx2"/>
                </a:solidFill>
                <a:cs typeface="Arial" panose="020B0604020202020204" pitchFamily="34" charset="0"/>
              </a:rPr>
              <a:t>C</a:t>
            </a:r>
            <a:r>
              <a:rPr lang="en-GB" sz="4000" dirty="0" smtClean="0">
                <a:solidFill>
                  <a:schemeClr val="tx2"/>
                </a:solidFill>
                <a:cs typeface="Arial" panose="020B0604020202020204" pitchFamily="34" charset="0"/>
              </a:rPr>
              <a:t>adet Training </a:t>
            </a:r>
            <a:r>
              <a:rPr lang="en-GB" sz="4000" dirty="0">
                <a:solidFill>
                  <a:schemeClr val="tx2"/>
                </a:solidFill>
                <a:cs typeface="Arial" panose="020B0604020202020204" pitchFamily="34" charset="0"/>
              </a:rPr>
              <a:t>P</a:t>
            </a:r>
            <a:r>
              <a:rPr lang="en-GB" sz="4000" dirty="0" smtClean="0">
                <a:solidFill>
                  <a:schemeClr val="tx2"/>
                </a:solidFill>
                <a:cs typeface="Arial" panose="020B0604020202020204" pitchFamily="34" charset="0"/>
              </a:rPr>
              <a:t>rogrammes</a:t>
            </a:r>
            <a:endParaRPr lang="en-US" sz="4000" dirty="0">
              <a:solidFill>
                <a:schemeClr val="tx2"/>
              </a:solidFill>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9061022"/>
              </p:ext>
            </p:extLst>
          </p:nvPr>
        </p:nvGraphicFramePr>
        <p:xfrm>
          <a:off x="506506" y="1628800"/>
          <a:ext cx="8970998" cy="4785360"/>
        </p:xfrm>
        <a:graphic>
          <a:graphicData uri="http://schemas.openxmlformats.org/drawingml/2006/table">
            <a:tbl>
              <a:tblPr firstRow="1" bandRow="1">
                <a:tableStyleId>{5C22544A-7EE6-4342-B048-85BDC9FD1C3A}</a:tableStyleId>
              </a:tblPr>
              <a:tblGrid>
                <a:gridCol w="1014113"/>
                <a:gridCol w="1950217"/>
                <a:gridCol w="1950217"/>
                <a:gridCol w="1950217"/>
                <a:gridCol w="2106234"/>
              </a:tblGrid>
              <a:tr h="864096">
                <a:tc>
                  <a:txBody>
                    <a:bodyPr/>
                    <a:lstStyle/>
                    <a:p>
                      <a:r>
                        <a:rPr lang="en-US" dirty="0" smtClean="0">
                          <a:latin typeface="Arial" panose="020B0604020202020204" pitchFamily="34" charset="0"/>
                          <a:cs typeface="Arial" panose="020B0604020202020204" pitchFamily="34" charset="0"/>
                        </a:rPr>
                        <a:t>Full year</a:t>
                      </a:r>
                      <a:endParaRPr lang="en-US" dirty="0">
                        <a:latin typeface="Arial" panose="020B0604020202020204" pitchFamily="34" charset="0"/>
                        <a:cs typeface="Arial" panose="020B0604020202020204" pitchFamily="34" charset="0"/>
                      </a:endParaRPr>
                    </a:p>
                  </a:txBody>
                  <a:tcPr marL="99060" marR="99060"/>
                </a:tc>
                <a:tc>
                  <a:txBody>
                    <a:bodyPr/>
                    <a:lstStyle/>
                    <a:p>
                      <a:r>
                        <a:rPr lang="en-GB" dirty="0" smtClean="0">
                          <a:latin typeface="Arial" panose="020B0604020202020204" pitchFamily="34" charset="0"/>
                          <a:cs typeface="Arial" panose="020B0604020202020204" pitchFamily="34" charset="0"/>
                        </a:rPr>
                        <a:t>FD/SPD</a:t>
                      </a:r>
                    </a:p>
                    <a:p>
                      <a:r>
                        <a:rPr lang="en-GB" dirty="0" smtClean="0">
                          <a:latin typeface="Arial" panose="020B0604020202020204" pitchFamily="34" charset="0"/>
                          <a:cs typeface="Arial" panose="020B0604020202020204" pitchFamily="34" charset="0"/>
                        </a:rPr>
                        <a:t>(deck, eng &amp; ETO)</a:t>
                      </a:r>
                      <a:endParaRPr lang="en-US" dirty="0">
                        <a:latin typeface="Arial" panose="020B0604020202020204" pitchFamily="34" charset="0"/>
                        <a:cs typeface="Arial" panose="020B0604020202020204" pitchFamily="34" charset="0"/>
                      </a:endParaRPr>
                    </a:p>
                  </a:txBody>
                  <a:tcPr marL="99060" marR="99060"/>
                </a:tc>
                <a:tc>
                  <a:txBody>
                    <a:bodyPr/>
                    <a:lstStyle/>
                    <a:p>
                      <a:r>
                        <a:rPr lang="en-GB" dirty="0" smtClean="0">
                          <a:latin typeface="Arial" panose="020B0604020202020204" pitchFamily="34" charset="0"/>
                          <a:cs typeface="Arial" panose="020B0604020202020204" pitchFamily="34" charset="0"/>
                        </a:rPr>
                        <a:t>HNC/HND</a:t>
                      </a:r>
                    </a:p>
                    <a:p>
                      <a:r>
                        <a:rPr lang="en-GB" dirty="0" smtClean="0">
                          <a:latin typeface="Arial" panose="020B0604020202020204" pitchFamily="34" charset="0"/>
                          <a:cs typeface="Arial" panose="020B0604020202020204" pitchFamily="34" charset="0"/>
                        </a:rPr>
                        <a:t>(deck, eng )</a:t>
                      </a:r>
                      <a:endParaRPr lang="en-US" dirty="0">
                        <a:latin typeface="Arial" panose="020B0604020202020204" pitchFamily="34" charset="0"/>
                        <a:cs typeface="Arial" panose="020B0604020202020204" pitchFamily="34" charset="0"/>
                      </a:endParaRPr>
                    </a:p>
                  </a:txBody>
                  <a:tcPr marL="99060" marR="99060"/>
                </a:tc>
                <a:tc>
                  <a:txBody>
                    <a:bodyPr/>
                    <a:lstStyle/>
                    <a:p>
                      <a:r>
                        <a:rPr lang="en-GB" dirty="0" smtClean="0">
                          <a:latin typeface="Arial" panose="020B0604020202020204" pitchFamily="34" charset="0"/>
                          <a:cs typeface="Arial" panose="020B0604020202020204" pitchFamily="34" charset="0"/>
                        </a:rPr>
                        <a:t>Other degree</a:t>
                      </a:r>
                    </a:p>
                    <a:p>
                      <a:r>
                        <a:rPr lang="en-GB" dirty="0" smtClean="0">
                          <a:latin typeface="Arial" panose="020B0604020202020204" pitchFamily="34" charset="0"/>
                          <a:cs typeface="Arial" panose="020B0604020202020204" pitchFamily="34" charset="0"/>
                        </a:rPr>
                        <a:t>(deck,</a:t>
                      </a:r>
                      <a:r>
                        <a:rPr lang="en-GB" baseline="0" dirty="0" smtClean="0">
                          <a:latin typeface="Arial" panose="020B0604020202020204" pitchFamily="34" charset="0"/>
                          <a:cs typeface="Arial" panose="020B0604020202020204" pitchFamily="34" charset="0"/>
                        </a:rPr>
                        <a:t> eng)</a:t>
                      </a:r>
                      <a:endParaRPr lang="en-US" dirty="0">
                        <a:latin typeface="Arial" panose="020B0604020202020204" pitchFamily="34" charset="0"/>
                        <a:cs typeface="Arial" panose="020B0604020202020204" pitchFamily="34" charset="0"/>
                      </a:endParaRPr>
                    </a:p>
                  </a:txBody>
                  <a:tcPr marL="99060" marR="99060"/>
                </a:tc>
                <a:tc>
                  <a:txBody>
                    <a:bodyPr/>
                    <a:lstStyle/>
                    <a:p>
                      <a:r>
                        <a:rPr lang="en-GB" dirty="0" smtClean="0">
                          <a:latin typeface="Arial" panose="020B0604020202020204" pitchFamily="34" charset="0"/>
                          <a:cs typeface="Arial" panose="020B0604020202020204" pitchFamily="34" charset="0"/>
                        </a:rPr>
                        <a:t>Totals</a:t>
                      </a:r>
                    </a:p>
                    <a:p>
                      <a:r>
                        <a:rPr lang="en-GB" dirty="0" smtClean="0">
                          <a:latin typeface="Arial" panose="020B0604020202020204" pitchFamily="34" charset="0"/>
                          <a:cs typeface="Arial" panose="020B0604020202020204" pitchFamily="34" charset="0"/>
                        </a:rPr>
                        <a:t>(deck, eng &amp; ETO</a:t>
                      </a:r>
                      <a:endParaRPr lang="en-US" dirty="0">
                        <a:latin typeface="Arial" panose="020B0604020202020204" pitchFamily="34" charset="0"/>
                        <a:cs typeface="Arial" panose="020B0604020202020204" pitchFamily="34" charset="0"/>
                      </a:endParaRPr>
                    </a:p>
                  </a:txBody>
                  <a:tcPr marL="99060" marR="99060"/>
                </a:tc>
              </a:tr>
              <a:tr h="711525">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2016/17</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386</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(168, 181, 37)</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359</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(135, 170)*</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(22,</a:t>
                      </a:r>
                      <a:r>
                        <a:rPr lang="en-GB" sz="1600" baseline="0" dirty="0" smtClean="0">
                          <a:effectLst/>
                          <a:latin typeface="Arial" panose="020B0604020202020204" pitchFamily="34" charset="0"/>
                          <a:ea typeface="Times New Roman"/>
                          <a:cs typeface="Arial" panose="020B0604020202020204" pitchFamily="34" charset="0"/>
                        </a:rPr>
                        <a:t> 32)**</a:t>
                      </a:r>
                      <a:endParaRPr lang="en-GB" sz="1600" dirty="0" smtClean="0">
                        <a:effectLst/>
                        <a:latin typeface="Arial" panose="020B0604020202020204" pitchFamily="34" charset="0"/>
                        <a:ea typeface="Times New Roman"/>
                        <a:cs typeface="Arial" panose="020B0604020202020204" pitchFamily="34" charset="0"/>
                      </a:endParaRPr>
                    </a:p>
                    <a:p>
                      <a:pPr marL="171450" indent="-171450" algn="l">
                        <a:spcAft>
                          <a:spcPts val="0"/>
                        </a:spcAft>
                        <a:buFont typeface="Arial" charset="0"/>
                        <a:buChar char="•"/>
                      </a:pPr>
                      <a:r>
                        <a:rPr lang="en-GB" sz="1100" dirty="0" smtClean="0">
                          <a:effectLst/>
                          <a:latin typeface="Arial" panose="020B0604020202020204" pitchFamily="34" charset="0"/>
                          <a:ea typeface="Times New Roman"/>
                          <a:cs typeface="Arial" panose="020B0604020202020204" pitchFamily="34" charset="0"/>
                        </a:rPr>
                        <a:t>= HNC+ HND top-up</a:t>
                      </a:r>
                    </a:p>
                    <a:p>
                      <a:pPr marL="0" indent="0" algn="l">
                        <a:spcAft>
                          <a:spcPts val="0"/>
                        </a:spcAft>
                        <a:buFont typeface="Arial" charset="0"/>
                        <a:buNone/>
                      </a:pPr>
                      <a:r>
                        <a:rPr lang="en-GB" sz="1100" dirty="0" smtClean="0">
                          <a:effectLst/>
                          <a:latin typeface="Arial" panose="020B0604020202020204" pitchFamily="34" charset="0"/>
                          <a:ea typeface="Times New Roman"/>
                          <a:cs typeface="Arial" panose="020B0604020202020204" pitchFamily="34" charset="0"/>
                        </a:rPr>
                        <a:t>**</a:t>
                      </a:r>
                      <a:r>
                        <a:rPr lang="en-GB" sz="1100" baseline="0" dirty="0" smtClean="0">
                          <a:effectLst/>
                          <a:latin typeface="Arial" panose="020B0604020202020204" pitchFamily="34" charset="0"/>
                          <a:ea typeface="Times New Roman"/>
                          <a:cs typeface="Arial" panose="020B0604020202020204" pitchFamily="34" charset="0"/>
                        </a:rPr>
                        <a:t>  = HND only</a:t>
                      </a:r>
                      <a:endParaRPr lang="en-GB" sz="11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26</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(13, 13)</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endParaRPr lang="en-GB" sz="1200" dirty="0" smtClean="0">
                        <a:effectLst/>
                        <a:latin typeface="Arial" panose="020B0604020202020204" pitchFamily="34" charset="0"/>
                        <a:ea typeface="Times New Roman"/>
                        <a:cs typeface="Arial" panose="020B0604020202020204" pitchFamily="34" charset="0"/>
                      </a:endParaRP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771</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(338, 396, 37)</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r>
              <a:tr h="711525">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2015/16</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395</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(190, 175, 30) </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367</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(192,</a:t>
                      </a:r>
                      <a:r>
                        <a:rPr lang="en-GB" sz="1600" baseline="0" dirty="0" smtClean="0">
                          <a:effectLst/>
                          <a:latin typeface="Arial" panose="020B0604020202020204" pitchFamily="34" charset="0"/>
                          <a:ea typeface="Times New Roman"/>
                          <a:cs typeface="Arial" panose="020B0604020202020204" pitchFamily="34" charset="0"/>
                        </a:rPr>
                        <a:t> 175)</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15</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(8,7)</a:t>
                      </a:r>
                      <a:endParaRPr lang="en-GB" sz="1600" dirty="0">
                        <a:effectLst/>
                        <a:latin typeface="Arial" panose="020B0604020202020204" pitchFamily="34" charset="0"/>
                        <a:ea typeface="Times New Roman"/>
                        <a:cs typeface="Arial" panose="020B0604020202020204" pitchFamily="34" charset="0"/>
                      </a:endParaRPr>
                    </a:p>
                  </a:txBody>
                  <a:tcPr marL="74295" marR="74295" marT="0" marB="0"/>
                </a:tc>
                <a:tc>
                  <a:txBody>
                    <a:bodyPr/>
                    <a:lstStyle/>
                    <a:p>
                      <a:pPr algn="ctr">
                        <a:spcAft>
                          <a:spcPts val="0"/>
                        </a:spcAft>
                      </a:pPr>
                      <a:r>
                        <a:rPr lang="en-GB" sz="1600" dirty="0" smtClean="0">
                          <a:effectLst/>
                          <a:latin typeface="Arial" panose="020B0604020202020204" pitchFamily="34" charset="0"/>
                          <a:ea typeface="Times New Roman"/>
                          <a:cs typeface="Arial" panose="020B0604020202020204" pitchFamily="34" charset="0"/>
                        </a:rPr>
                        <a:t>781</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(392, 359, 30) </a:t>
                      </a:r>
                    </a:p>
                    <a:p>
                      <a:pPr algn="ctr">
                        <a:spcAft>
                          <a:spcPts val="0"/>
                        </a:spcAft>
                      </a:pPr>
                      <a:r>
                        <a:rPr lang="en-GB" sz="1200" dirty="0" smtClean="0">
                          <a:effectLst/>
                          <a:latin typeface="Arial" panose="020B0604020202020204" pitchFamily="34" charset="0"/>
                          <a:ea typeface="Times New Roman"/>
                          <a:cs typeface="Arial" panose="020B0604020202020204" pitchFamily="34" charset="0"/>
                        </a:rPr>
                        <a:t>includes 4 experienced seafarers</a:t>
                      </a:r>
                      <a:endParaRPr lang="en-GB" sz="1200" dirty="0">
                        <a:effectLst/>
                        <a:latin typeface="Arial" panose="020B0604020202020204" pitchFamily="34" charset="0"/>
                        <a:ea typeface="Times New Roman"/>
                        <a:cs typeface="Arial" panose="020B0604020202020204" pitchFamily="34" charset="0"/>
                      </a:endParaRPr>
                    </a:p>
                  </a:txBody>
                  <a:tcPr marL="74295" marR="74295" marT="0" marB="0"/>
                </a:tc>
              </a:tr>
              <a:tr h="711525">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 </a:t>
                      </a:r>
                    </a:p>
                    <a:p>
                      <a:pPr algn="ctr">
                        <a:spcAft>
                          <a:spcPts val="0"/>
                        </a:spcAft>
                      </a:pPr>
                      <a:r>
                        <a:rPr lang="en-GB" sz="1600" dirty="0">
                          <a:effectLst/>
                          <a:latin typeface="Arial" panose="020B0604020202020204" pitchFamily="34" charset="0"/>
                          <a:ea typeface="Times New Roman"/>
                          <a:cs typeface="Arial" panose="020B0604020202020204" pitchFamily="34" charset="0"/>
                        </a:rPr>
                        <a:t>2014/15</a:t>
                      </a:r>
                    </a:p>
                    <a:p>
                      <a:pPr algn="ctr">
                        <a:spcAft>
                          <a:spcPts val="0"/>
                        </a:spcAft>
                      </a:pPr>
                      <a:r>
                        <a:rPr lang="en-GB" sz="1600" dirty="0">
                          <a:effectLst/>
                          <a:latin typeface="Arial" panose="020B0604020202020204" pitchFamily="34" charset="0"/>
                          <a:ea typeface="Times New Roman"/>
                          <a:cs typeface="Arial" panose="020B0604020202020204" pitchFamily="34" charset="0"/>
                        </a:rPr>
                        <a:t> </a:t>
                      </a:r>
                    </a:p>
                  </a:txBody>
                  <a:tcPr marL="74295" marR="74295" marT="0" marB="0"/>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 </a:t>
                      </a:r>
                    </a:p>
                    <a:p>
                      <a:pPr algn="ctr">
                        <a:spcAft>
                          <a:spcPts val="0"/>
                        </a:spcAft>
                      </a:pPr>
                      <a:r>
                        <a:rPr lang="en-GB" sz="1600" dirty="0">
                          <a:effectLst/>
                          <a:latin typeface="Arial" panose="020B0604020202020204" pitchFamily="34" charset="0"/>
                          <a:ea typeface="Times New Roman"/>
                          <a:cs typeface="Arial" panose="020B0604020202020204" pitchFamily="34" charset="0"/>
                        </a:rPr>
                        <a:t>409</a:t>
                      </a:r>
                    </a:p>
                    <a:p>
                      <a:pPr algn="ctr">
                        <a:spcAft>
                          <a:spcPts val="0"/>
                        </a:spcAft>
                      </a:pPr>
                      <a:r>
                        <a:rPr lang="en-GB" sz="1600" dirty="0">
                          <a:effectLst/>
                          <a:latin typeface="Arial" panose="020B0604020202020204" pitchFamily="34" charset="0"/>
                          <a:ea typeface="Times New Roman"/>
                          <a:cs typeface="Arial" panose="020B0604020202020204" pitchFamily="34" charset="0"/>
                        </a:rPr>
                        <a:t>(209, 157, 43)</a:t>
                      </a:r>
                    </a:p>
                    <a:p>
                      <a:pPr algn="ctr">
                        <a:spcAft>
                          <a:spcPts val="0"/>
                        </a:spcAft>
                      </a:pPr>
                      <a:r>
                        <a:rPr lang="en-GB" sz="1600" dirty="0">
                          <a:effectLst/>
                          <a:latin typeface="Arial" panose="020B0604020202020204" pitchFamily="34" charset="0"/>
                          <a:ea typeface="Times New Roman"/>
                          <a:cs typeface="Arial" panose="020B0604020202020204" pitchFamily="34" charset="0"/>
                        </a:rPr>
                        <a:t> </a:t>
                      </a:r>
                    </a:p>
                  </a:txBody>
                  <a:tcPr marL="74295" marR="74295" marT="0" marB="0"/>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 </a:t>
                      </a:r>
                    </a:p>
                    <a:p>
                      <a:pPr algn="ctr">
                        <a:spcAft>
                          <a:spcPts val="0"/>
                        </a:spcAft>
                      </a:pPr>
                      <a:r>
                        <a:rPr lang="en-GB" sz="1600" dirty="0">
                          <a:effectLst/>
                          <a:latin typeface="Arial" panose="020B0604020202020204" pitchFamily="34" charset="0"/>
                          <a:ea typeface="Times New Roman"/>
                          <a:cs typeface="Arial" panose="020B0604020202020204" pitchFamily="34" charset="0"/>
                        </a:rPr>
                        <a:t>408</a:t>
                      </a:r>
                    </a:p>
                    <a:p>
                      <a:pPr algn="ctr">
                        <a:spcAft>
                          <a:spcPts val="0"/>
                        </a:spcAft>
                      </a:pPr>
                      <a:r>
                        <a:rPr lang="en-GB" sz="1600" dirty="0">
                          <a:effectLst/>
                          <a:latin typeface="Arial" panose="020B0604020202020204" pitchFamily="34" charset="0"/>
                          <a:ea typeface="Times New Roman"/>
                          <a:cs typeface="Arial" panose="020B0604020202020204" pitchFamily="34" charset="0"/>
                        </a:rPr>
                        <a:t>(199*, 202**, 7)</a:t>
                      </a:r>
                    </a:p>
                    <a:p>
                      <a:pPr algn="ctr">
                        <a:spcAft>
                          <a:spcPts val="0"/>
                        </a:spcAft>
                      </a:pPr>
                      <a:r>
                        <a:rPr lang="en-GB" sz="1600" dirty="0">
                          <a:effectLst/>
                          <a:latin typeface="Arial" panose="020B0604020202020204" pitchFamily="34" charset="0"/>
                          <a:ea typeface="Times New Roman"/>
                          <a:cs typeface="Arial" panose="020B0604020202020204" pitchFamily="34" charset="0"/>
                        </a:rPr>
                        <a:t> </a:t>
                      </a:r>
                    </a:p>
                  </a:txBody>
                  <a:tcPr marL="74295" marR="74295" marT="0" marB="0"/>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 </a:t>
                      </a:r>
                    </a:p>
                    <a:p>
                      <a:pPr algn="ctr">
                        <a:spcAft>
                          <a:spcPts val="0"/>
                        </a:spcAft>
                      </a:pPr>
                      <a:r>
                        <a:rPr lang="en-GB" sz="1600" dirty="0">
                          <a:effectLst/>
                          <a:latin typeface="Arial" panose="020B0604020202020204" pitchFamily="34" charset="0"/>
                          <a:ea typeface="Times New Roman"/>
                          <a:cs typeface="Arial" panose="020B0604020202020204" pitchFamily="34" charset="0"/>
                        </a:rPr>
                        <a:t>10</a:t>
                      </a:r>
                    </a:p>
                    <a:p>
                      <a:pPr algn="ctr">
                        <a:spcAft>
                          <a:spcPts val="0"/>
                        </a:spcAft>
                      </a:pPr>
                      <a:r>
                        <a:rPr lang="en-GB" sz="1600" dirty="0">
                          <a:effectLst/>
                          <a:latin typeface="Arial" panose="020B0604020202020204" pitchFamily="34" charset="0"/>
                          <a:ea typeface="Times New Roman"/>
                          <a:cs typeface="Arial" panose="020B0604020202020204" pitchFamily="34" charset="0"/>
                        </a:rPr>
                        <a:t>(4, 6)</a:t>
                      </a:r>
                    </a:p>
                  </a:txBody>
                  <a:tcPr marL="74295" marR="74295" marT="0" marB="0"/>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 </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827</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(408, 359, 50)</a:t>
                      </a:r>
                    </a:p>
                    <a:p>
                      <a:pPr algn="ctr">
                        <a:spcAft>
                          <a:spcPts val="0"/>
                        </a:spcAft>
                      </a:pPr>
                      <a:r>
                        <a:rPr lang="en-GB" sz="1600" dirty="0">
                          <a:effectLst/>
                          <a:latin typeface="Arial" panose="020B0604020202020204" pitchFamily="34" charset="0"/>
                          <a:ea typeface="Times New Roman"/>
                          <a:cs typeface="Arial" panose="020B0604020202020204" pitchFamily="34" charset="0"/>
                        </a:rPr>
                        <a:t> </a:t>
                      </a:r>
                    </a:p>
                  </a:txBody>
                  <a:tcPr marL="74295" marR="74295" marT="0" marB="0"/>
                </a:tc>
              </a:tr>
              <a:tr h="711525">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 </a:t>
                      </a:r>
                    </a:p>
                    <a:p>
                      <a:pPr algn="ctr">
                        <a:spcAft>
                          <a:spcPts val="0"/>
                        </a:spcAft>
                      </a:pPr>
                      <a:r>
                        <a:rPr lang="en-GB" sz="1600" dirty="0">
                          <a:effectLst/>
                          <a:latin typeface="Arial" panose="020B0604020202020204" pitchFamily="34" charset="0"/>
                          <a:ea typeface="Times New Roman"/>
                          <a:cs typeface="Arial" panose="020B0604020202020204" pitchFamily="34" charset="0"/>
                        </a:rPr>
                        <a:t>2013/14</a:t>
                      </a:r>
                    </a:p>
                  </a:txBody>
                  <a:tcPr marL="74295" marR="74295" marT="0" marB="0"/>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 </a:t>
                      </a:r>
                    </a:p>
                    <a:p>
                      <a:pPr algn="ctr">
                        <a:spcAft>
                          <a:spcPts val="0"/>
                        </a:spcAft>
                      </a:pPr>
                      <a:r>
                        <a:rPr lang="en-GB" sz="1600" dirty="0">
                          <a:effectLst/>
                          <a:latin typeface="Arial" panose="020B0604020202020204" pitchFamily="34" charset="0"/>
                          <a:ea typeface="Times New Roman"/>
                          <a:cs typeface="Arial" panose="020B0604020202020204" pitchFamily="34" charset="0"/>
                        </a:rPr>
                        <a:t>374</a:t>
                      </a:r>
                    </a:p>
                    <a:p>
                      <a:pPr algn="ctr">
                        <a:spcAft>
                          <a:spcPts val="0"/>
                        </a:spcAft>
                      </a:pPr>
                      <a:r>
                        <a:rPr lang="en-GB" sz="1600" dirty="0">
                          <a:effectLst/>
                          <a:latin typeface="Arial" panose="020B0604020202020204" pitchFamily="34" charset="0"/>
                          <a:ea typeface="Times New Roman"/>
                          <a:cs typeface="Arial" panose="020B0604020202020204" pitchFamily="34" charset="0"/>
                        </a:rPr>
                        <a:t>(178, 164, 32)</a:t>
                      </a:r>
                    </a:p>
                  </a:txBody>
                  <a:tcPr marL="74295" marR="74295" marT="0" marB="0"/>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 </a:t>
                      </a:r>
                    </a:p>
                    <a:p>
                      <a:pPr algn="ctr">
                        <a:spcAft>
                          <a:spcPts val="0"/>
                        </a:spcAft>
                      </a:pPr>
                      <a:r>
                        <a:rPr lang="en-GB" sz="1600" dirty="0">
                          <a:effectLst/>
                          <a:latin typeface="Arial" panose="020B0604020202020204" pitchFamily="34" charset="0"/>
                          <a:ea typeface="Times New Roman"/>
                          <a:cs typeface="Arial" panose="020B0604020202020204" pitchFamily="34" charset="0"/>
                        </a:rPr>
                        <a:t>404</a:t>
                      </a:r>
                    </a:p>
                    <a:p>
                      <a:pPr algn="ctr">
                        <a:spcAft>
                          <a:spcPts val="0"/>
                        </a:spcAft>
                      </a:pPr>
                      <a:r>
                        <a:rPr lang="en-GB" sz="1600" dirty="0">
                          <a:effectLst/>
                          <a:latin typeface="Arial" panose="020B0604020202020204" pitchFamily="34" charset="0"/>
                          <a:ea typeface="Times New Roman"/>
                          <a:cs typeface="Arial" panose="020B0604020202020204" pitchFamily="34" charset="0"/>
                        </a:rPr>
                        <a:t>(203*, 199**, 2)</a:t>
                      </a:r>
                    </a:p>
                  </a:txBody>
                  <a:tcPr marL="74295" marR="74295" marT="0" marB="0"/>
                </a:tc>
                <a:tc>
                  <a:txBody>
                    <a:bodyPr/>
                    <a:lstStyle/>
                    <a:p>
                      <a:pPr algn="ctr">
                        <a:spcAft>
                          <a:spcPts val="0"/>
                        </a:spcAft>
                      </a:pPr>
                      <a:r>
                        <a:rPr lang="en-GB" sz="1600" dirty="0">
                          <a:effectLst/>
                          <a:latin typeface="Arial" panose="020B0604020202020204" pitchFamily="34" charset="0"/>
                          <a:ea typeface="Times New Roman"/>
                          <a:cs typeface="Arial" panose="020B0604020202020204" pitchFamily="34" charset="0"/>
                        </a:rPr>
                        <a:t> </a:t>
                      </a:r>
                    </a:p>
                    <a:p>
                      <a:pPr algn="ctr">
                        <a:spcAft>
                          <a:spcPts val="0"/>
                        </a:spcAft>
                      </a:pPr>
                      <a:r>
                        <a:rPr lang="en-GB" sz="1600" dirty="0">
                          <a:effectLst/>
                          <a:latin typeface="Arial" panose="020B0604020202020204" pitchFamily="34" charset="0"/>
                          <a:ea typeface="Times New Roman"/>
                          <a:cs typeface="Arial" panose="020B0604020202020204" pitchFamily="34" charset="0"/>
                        </a:rPr>
                        <a:t>3</a:t>
                      </a:r>
                    </a:p>
                    <a:p>
                      <a:pPr algn="ctr">
                        <a:spcAft>
                          <a:spcPts val="0"/>
                        </a:spcAft>
                      </a:pPr>
                      <a:r>
                        <a:rPr lang="en-GB" sz="1600" dirty="0">
                          <a:effectLst/>
                          <a:latin typeface="Arial" panose="020B0604020202020204" pitchFamily="34" charset="0"/>
                          <a:ea typeface="Times New Roman"/>
                          <a:cs typeface="Arial" panose="020B0604020202020204" pitchFamily="34" charset="0"/>
                        </a:rPr>
                        <a:t>(1, 2)</a:t>
                      </a:r>
                    </a:p>
                  </a:txBody>
                  <a:tcPr marL="74295" marR="74295" marT="0" marB="0"/>
                </a:tc>
                <a:tc>
                  <a:txBody>
                    <a:bodyPr/>
                    <a:lstStyle/>
                    <a:p>
                      <a:pPr algn="ctr">
                        <a:spcAft>
                          <a:spcPts val="0"/>
                        </a:spcAft>
                      </a:pPr>
                      <a:endParaRPr lang="en-GB" sz="1600" dirty="0" smtClean="0">
                        <a:effectLst/>
                        <a:latin typeface="Arial" panose="020B0604020202020204" pitchFamily="34" charset="0"/>
                        <a:ea typeface="Times New Roman"/>
                        <a:cs typeface="Arial" panose="020B0604020202020204" pitchFamily="34" charset="0"/>
                      </a:endParaRP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781</a:t>
                      </a:r>
                    </a:p>
                    <a:p>
                      <a:pPr algn="ctr">
                        <a:spcAft>
                          <a:spcPts val="0"/>
                        </a:spcAft>
                      </a:pPr>
                      <a:r>
                        <a:rPr lang="en-GB" sz="1600" dirty="0" smtClean="0">
                          <a:effectLst/>
                          <a:latin typeface="Arial" panose="020B0604020202020204" pitchFamily="34" charset="0"/>
                          <a:ea typeface="Times New Roman"/>
                          <a:cs typeface="Arial" panose="020B0604020202020204" pitchFamily="34" charset="0"/>
                        </a:rPr>
                        <a:t>(382, 365, 34)</a:t>
                      </a:r>
                    </a:p>
                    <a:p>
                      <a:pPr algn="ctr">
                        <a:spcAft>
                          <a:spcPts val="0"/>
                        </a:spcAft>
                      </a:pPr>
                      <a:r>
                        <a:rPr lang="en-GB" sz="1600" dirty="0">
                          <a:effectLst/>
                          <a:latin typeface="Arial" panose="020B0604020202020204" pitchFamily="34" charset="0"/>
                          <a:ea typeface="Times New Roman"/>
                          <a:cs typeface="Arial" panose="020B0604020202020204" pitchFamily="34" charset="0"/>
                        </a:rPr>
                        <a:t> </a:t>
                      </a:r>
                    </a:p>
                  </a:txBody>
                  <a:tcPr marL="74295" marR="74295" marT="0" marB="0"/>
                </a:tc>
              </a:tr>
            </a:tbl>
          </a:graphicData>
        </a:graphic>
      </p:graphicFrame>
    </p:spTree>
    <p:extLst>
      <p:ext uri="{BB962C8B-B14F-4D97-AF65-F5344CB8AC3E}">
        <p14:creationId xmlns:p14="http://schemas.microsoft.com/office/powerpoint/2010/main" val="3518880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6494" y="404664"/>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8504" y="2564904"/>
            <a:ext cx="7560840" cy="2954655"/>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dirty="0"/>
          </a:p>
          <a:p>
            <a:endParaRPr lang="en-GB" dirty="0" smtClean="0"/>
          </a:p>
          <a:p>
            <a:endParaRPr lang="en-GB" dirty="0"/>
          </a:p>
          <a:p>
            <a:endParaRPr lang="en-GB" dirty="0" smtClean="0"/>
          </a:p>
          <a:p>
            <a:endParaRPr lang="en-GB" dirty="0"/>
          </a:p>
        </p:txBody>
      </p:sp>
      <p:sp>
        <p:nvSpPr>
          <p:cNvPr id="2" name="Title 1"/>
          <p:cNvSpPr>
            <a:spLocks noGrp="1"/>
          </p:cNvSpPr>
          <p:nvPr>
            <p:ph type="ctrTitle"/>
          </p:nvPr>
        </p:nvSpPr>
        <p:spPr>
          <a:xfrm>
            <a:off x="842094" y="1340769"/>
            <a:ext cx="8420100" cy="864095"/>
          </a:xfrm>
        </p:spPr>
        <p:txBody>
          <a:bodyPr>
            <a:normAutofit/>
          </a:bodyPr>
          <a:lstStyle/>
          <a:p>
            <a:r>
              <a:rPr lang="en-GB" sz="4000" dirty="0" err="1" smtClean="0">
                <a:solidFill>
                  <a:schemeClr val="tx2"/>
                </a:solidFill>
                <a:cs typeface="Arial" panose="020B0604020202020204" pitchFamily="34" charset="0"/>
              </a:rPr>
              <a:t>SMarT</a:t>
            </a:r>
            <a:r>
              <a:rPr lang="en-GB" sz="4000" dirty="0" smtClean="0">
                <a:solidFill>
                  <a:schemeClr val="tx2"/>
                </a:solidFill>
                <a:cs typeface="Arial" panose="020B0604020202020204" pitchFamily="34" charset="0"/>
              </a:rPr>
              <a:t> Plus Strategy</a:t>
            </a:r>
            <a:endParaRPr lang="en-GB" sz="4000" dirty="0">
              <a:solidFill>
                <a:schemeClr val="tx2"/>
              </a:solidFill>
              <a:cs typeface="Arial" panose="020B0604020202020204" pitchFamily="34" charset="0"/>
            </a:endParaRPr>
          </a:p>
        </p:txBody>
      </p:sp>
      <p:sp>
        <p:nvSpPr>
          <p:cNvPr id="4" name="Subtitle 3"/>
          <p:cNvSpPr>
            <a:spLocks noGrp="1"/>
          </p:cNvSpPr>
          <p:nvPr>
            <p:ph type="subTitle" idx="1"/>
          </p:nvPr>
        </p:nvSpPr>
        <p:spPr>
          <a:xfrm>
            <a:off x="704528" y="2276872"/>
            <a:ext cx="8424936" cy="3361928"/>
          </a:xfrm>
        </p:spPr>
        <p:txBody>
          <a:bodyPr>
            <a:normAutofit fontScale="92500"/>
          </a:bodyPr>
          <a:lstStyle/>
          <a:p>
            <a:pPr algn="l"/>
            <a:endParaRPr lang="en-GB" sz="2400" dirty="0" smtClean="0">
              <a:solidFill>
                <a:schemeClr val="accent1"/>
              </a:solidFill>
            </a:endParaRPr>
          </a:p>
          <a:p>
            <a:pPr algn="l"/>
            <a:r>
              <a:rPr lang="en-GB" sz="2400" dirty="0" err="1" smtClean="0">
                <a:solidFill>
                  <a:schemeClr val="accent1"/>
                </a:solidFill>
              </a:rPr>
              <a:t>SMarT</a:t>
            </a:r>
            <a:r>
              <a:rPr lang="en-GB" sz="2400" dirty="0" smtClean="0">
                <a:solidFill>
                  <a:schemeClr val="accent1"/>
                </a:solidFill>
              </a:rPr>
              <a:t> </a:t>
            </a:r>
            <a:r>
              <a:rPr lang="en-GB" sz="2400" dirty="0">
                <a:solidFill>
                  <a:schemeClr val="accent1"/>
                </a:solidFill>
              </a:rPr>
              <a:t>Plus – a higher level of </a:t>
            </a:r>
            <a:r>
              <a:rPr lang="en-GB" sz="2400" dirty="0" err="1">
                <a:solidFill>
                  <a:schemeClr val="accent1"/>
                </a:solidFill>
              </a:rPr>
              <a:t>SMarT</a:t>
            </a:r>
            <a:r>
              <a:rPr lang="en-GB" sz="2400" dirty="0">
                <a:solidFill>
                  <a:schemeClr val="accent1"/>
                </a:solidFill>
              </a:rPr>
              <a:t> funding in return for </a:t>
            </a:r>
            <a:r>
              <a:rPr lang="en-GB" sz="2400" dirty="0" smtClean="0">
                <a:solidFill>
                  <a:schemeClr val="accent1"/>
                </a:solidFill>
              </a:rPr>
              <a:t>a guarantee </a:t>
            </a:r>
            <a:r>
              <a:rPr lang="en-GB" sz="2400" dirty="0">
                <a:solidFill>
                  <a:schemeClr val="accent1"/>
                </a:solidFill>
              </a:rPr>
              <a:t>of a minimum 12 months employment post certification</a:t>
            </a:r>
            <a:br>
              <a:rPr lang="en-GB" sz="2400" dirty="0">
                <a:solidFill>
                  <a:schemeClr val="accent1"/>
                </a:solidFill>
              </a:rPr>
            </a:br>
            <a:r>
              <a:rPr lang="en-GB" sz="2400" dirty="0">
                <a:solidFill>
                  <a:schemeClr val="accent1"/>
                </a:solidFill>
              </a:rPr>
              <a:t/>
            </a:r>
            <a:br>
              <a:rPr lang="en-GB" sz="2400" dirty="0">
                <a:solidFill>
                  <a:schemeClr val="accent1"/>
                </a:solidFill>
              </a:rPr>
            </a:br>
            <a:r>
              <a:rPr lang="en-GB" sz="2400" dirty="0">
                <a:solidFill>
                  <a:schemeClr val="accent1"/>
                </a:solidFill>
              </a:rPr>
              <a:t>Existing </a:t>
            </a:r>
            <a:r>
              <a:rPr lang="en-GB" sz="2400" dirty="0" err="1">
                <a:solidFill>
                  <a:schemeClr val="accent1"/>
                </a:solidFill>
              </a:rPr>
              <a:t>SMarT</a:t>
            </a:r>
            <a:r>
              <a:rPr lang="en-GB" sz="2400" dirty="0">
                <a:solidFill>
                  <a:schemeClr val="accent1"/>
                </a:solidFill>
              </a:rPr>
              <a:t> to continue for companies that do not </a:t>
            </a:r>
            <a:r>
              <a:rPr lang="en-GB" sz="2400" dirty="0" smtClean="0">
                <a:solidFill>
                  <a:schemeClr val="accent1"/>
                </a:solidFill>
              </a:rPr>
              <a:t>guarantee </a:t>
            </a:r>
            <a:r>
              <a:rPr lang="en-GB" sz="2400" dirty="0">
                <a:solidFill>
                  <a:schemeClr val="accent1"/>
                </a:solidFill>
              </a:rPr>
              <a:t>post certification </a:t>
            </a:r>
            <a:r>
              <a:rPr lang="en-GB" sz="2400" dirty="0" smtClean="0">
                <a:solidFill>
                  <a:schemeClr val="accent1"/>
                </a:solidFill>
              </a:rPr>
              <a:t>employment</a:t>
            </a:r>
          </a:p>
          <a:p>
            <a:pPr algn="l"/>
            <a:endParaRPr lang="en-GB" sz="2400" dirty="0">
              <a:solidFill>
                <a:schemeClr val="accent1"/>
              </a:solidFill>
            </a:endParaRPr>
          </a:p>
          <a:p>
            <a:pPr algn="l"/>
            <a:r>
              <a:rPr lang="en-GB" sz="2400" dirty="0" smtClean="0">
                <a:solidFill>
                  <a:schemeClr val="accent1"/>
                </a:solidFill>
              </a:rPr>
              <a:t>Strategy received favourable response from government, now need to determine specific policy aspects and how it could best work in practice</a:t>
            </a:r>
          </a:p>
          <a:p>
            <a:pPr algn="l"/>
            <a:endParaRPr lang="en-GB" sz="24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0340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6494" y="404664"/>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8504" y="2564904"/>
            <a:ext cx="7560840" cy="2954655"/>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dirty="0"/>
          </a:p>
          <a:p>
            <a:endParaRPr lang="en-GB" dirty="0" smtClean="0"/>
          </a:p>
          <a:p>
            <a:endParaRPr lang="en-GB" dirty="0"/>
          </a:p>
          <a:p>
            <a:endParaRPr lang="en-GB" dirty="0" smtClean="0"/>
          </a:p>
          <a:p>
            <a:endParaRPr lang="en-GB" dirty="0"/>
          </a:p>
        </p:txBody>
      </p:sp>
      <p:sp>
        <p:nvSpPr>
          <p:cNvPr id="2" name="Title 1"/>
          <p:cNvSpPr>
            <a:spLocks noGrp="1"/>
          </p:cNvSpPr>
          <p:nvPr>
            <p:ph type="ctrTitle"/>
          </p:nvPr>
        </p:nvSpPr>
        <p:spPr>
          <a:xfrm>
            <a:off x="742950" y="1340769"/>
            <a:ext cx="8420100" cy="720079"/>
          </a:xfrm>
        </p:spPr>
        <p:txBody>
          <a:bodyPr>
            <a:normAutofit/>
          </a:bodyPr>
          <a:lstStyle/>
          <a:p>
            <a:r>
              <a:rPr lang="en-GB" sz="4000" dirty="0" smtClean="0">
                <a:solidFill>
                  <a:schemeClr val="tx2"/>
                </a:solidFill>
                <a:cs typeface="Arial" panose="020B0604020202020204" pitchFamily="34" charset="0"/>
              </a:rPr>
              <a:t>Training berths</a:t>
            </a:r>
            <a:endParaRPr lang="en-GB" sz="4000" dirty="0">
              <a:solidFill>
                <a:schemeClr val="tx2"/>
              </a:solidFill>
              <a:cs typeface="Arial" panose="020B0604020202020204" pitchFamily="34" charset="0"/>
            </a:endParaRPr>
          </a:p>
        </p:txBody>
      </p:sp>
      <p:sp>
        <p:nvSpPr>
          <p:cNvPr id="4" name="Subtitle 3"/>
          <p:cNvSpPr>
            <a:spLocks noGrp="1"/>
          </p:cNvSpPr>
          <p:nvPr>
            <p:ph type="subTitle" idx="1"/>
          </p:nvPr>
        </p:nvSpPr>
        <p:spPr>
          <a:xfrm>
            <a:off x="776536" y="2276872"/>
            <a:ext cx="8280920" cy="4104456"/>
          </a:xfrm>
        </p:spPr>
        <p:txBody>
          <a:bodyPr>
            <a:normAutofit fontScale="85000" lnSpcReduction="10000"/>
          </a:bodyPr>
          <a:lstStyle/>
          <a:p>
            <a:pPr algn="l"/>
            <a:r>
              <a:rPr lang="en-GB" sz="2400" dirty="0" smtClean="0">
                <a:solidFill>
                  <a:schemeClr val="accent1"/>
                </a:solidFill>
                <a:latin typeface="Arial" panose="020B0604020202020204" pitchFamily="34" charset="0"/>
                <a:cs typeface="Arial" panose="020B0604020202020204" pitchFamily="34" charset="0"/>
              </a:rPr>
              <a:t>Ensuring availability of sufficient berths of suitable quality:</a:t>
            </a:r>
          </a:p>
          <a:p>
            <a:pPr marL="342900" lvl="0" indent="-342900" algn="l">
              <a:buFont typeface="Arial" panose="020B0604020202020204" pitchFamily="34" charset="0"/>
              <a:buChar char="•"/>
            </a:pPr>
            <a:r>
              <a:rPr lang="en-GB" sz="2400" dirty="0">
                <a:solidFill>
                  <a:schemeClr val="accent1"/>
                </a:solidFill>
              </a:rPr>
              <a:t>the proposal for a dedicated training platform through utilisation of an existing vessel;</a:t>
            </a:r>
          </a:p>
          <a:p>
            <a:pPr marL="342900" lvl="0" indent="-342900" algn="l">
              <a:buFont typeface="Arial" panose="020B0604020202020204" pitchFamily="34" charset="0"/>
              <a:buChar char="•"/>
            </a:pPr>
            <a:r>
              <a:rPr lang="en-GB" sz="2400" dirty="0">
                <a:solidFill>
                  <a:schemeClr val="accent1"/>
                </a:solidFill>
              </a:rPr>
              <a:t>to liaise with the RFA about potential time charter arrangements of an RFA vessel with a suitable readiness profile as a ‘training ship/platform’;</a:t>
            </a:r>
          </a:p>
          <a:p>
            <a:pPr marL="342900" lvl="0" indent="-342900" algn="l">
              <a:buFont typeface="Arial" panose="020B0604020202020204" pitchFamily="34" charset="0"/>
              <a:buChar char="•"/>
            </a:pPr>
            <a:r>
              <a:rPr lang="en-GB" sz="2400" dirty="0">
                <a:solidFill>
                  <a:schemeClr val="accent1"/>
                </a:solidFill>
              </a:rPr>
              <a:t>to work with specific ferry companies that would be prepared to make spare out-of-season berths available for training berth purposes;</a:t>
            </a:r>
          </a:p>
          <a:p>
            <a:pPr marL="342900" lvl="0" indent="-342900" algn="l">
              <a:buFont typeface="Arial" panose="020B0604020202020204" pitchFamily="34" charset="0"/>
              <a:buChar char="•"/>
            </a:pPr>
            <a:r>
              <a:rPr lang="en-GB" sz="2400" dirty="0">
                <a:solidFill>
                  <a:schemeClr val="accent1"/>
                </a:solidFill>
              </a:rPr>
              <a:t>the proposal for a new Royal Yacht (as an ‘exhibition ship’) to replace Britannia, with utilisation of berths for officer cadet and rating apprenticeship training;</a:t>
            </a:r>
          </a:p>
          <a:p>
            <a:pPr marL="342900" lvl="0" indent="-342900" algn="l">
              <a:buFont typeface="Arial" panose="020B0604020202020204" pitchFamily="34" charset="0"/>
              <a:buChar char="•"/>
            </a:pPr>
            <a:r>
              <a:rPr lang="en-GB" sz="2400" dirty="0">
                <a:solidFill>
                  <a:schemeClr val="accent1"/>
                </a:solidFill>
              </a:rPr>
              <a:t>to identify other opportunities to ensure sufficient and suitable training berths</a:t>
            </a:r>
          </a:p>
          <a:p>
            <a:pPr marL="342900" indent="-342900" algn="l">
              <a:buFont typeface="Arial" panose="020B0604020202020204" pitchFamily="34" charset="0"/>
              <a:buChar char="•"/>
            </a:pPr>
            <a:endParaRPr lang="en-GB" sz="24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5823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6494" y="404664"/>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8504" y="2564904"/>
            <a:ext cx="7560840" cy="2954655"/>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dirty="0"/>
          </a:p>
          <a:p>
            <a:endParaRPr lang="en-GB" dirty="0" smtClean="0"/>
          </a:p>
          <a:p>
            <a:endParaRPr lang="en-GB" dirty="0"/>
          </a:p>
          <a:p>
            <a:endParaRPr lang="en-GB" dirty="0" smtClean="0"/>
          </a:p>
          <a:p>
            <a:endParaRPr lang="en-GB" dirty="0"/>
          </a:p>
        </p:txBody>
      </p:sp>
      <p:sp>
        <p:nvSpPr>
          <p:cNvPr id="2" name="Title 1"/>
          <p:cNvSpPr>
            <a:spLocks noGrp="1"/>
          </p:cNvSpPr>
          <p:nvPr>
            <p:ph type="ctrTitle"/>
          </p:nvPr>
        </p:nvSpPr>
        <p:spPr>
          <a:xfrm>
            <a:off x="742950" y="1268760"/>
            <a:ext cx="8420100" cy="1368151"/>
          </a:xfrm>
        </p:spPr>
        <p:txBody>
          <a:bodyPr>
            <a:normAutofit/>
          </a:bodyPr>
          <a:lstStyle/>
          <a:p>
            <a:r>
              <a:rPr lang="en-GB" sz="4000" dirty="0" smtClean="0">
                <a:solidFill>
                  <a:schemeClr val="tx2"/>
                </a:solidFill>
                <a:cs typeface="Arial" panose="020B0604020202020204" pitchFamily="34" charset="0"/>
              </a:rPr>
              <a:t>Industrial Experience for Engineer Officer Cadets</a:t>
            </a:r>
            <a:endParaRPr lang="en-GB" sz="4000" dirty="0">
              <a:solidFill>
                <a:schemeClr val="tx2"/>
              </a:solidFill>
              <a:cs typeface="Arial" panose="020B0604020202020204" pitchFamily="34" charset="0"/>
            </a:endParaRPr>
          </a:p>
        </p:txBody>
      </p:sp>
      <p:sp>
        <p:nvSpPr>
          <p:cNvPr id="4" name="Subtitle 3"/>
          <p:cNvSpPr>
            <a:spLocks noGrp="1"/>
          </p:cNvSpPr>
          <p:nvPr>
            <p:ph type="subTitle" idx="1"/>
          </p:nvPr>
        </p:nvSpPr>
        <p:spPr>
          <a:xfrm>
            <a:off x="638163" y="2780928"/>
            <a:ext cx="8629674" cy="2880320"/>
          </a:xfrm>
        </p:spPr>
        <p:txBody>
          <a:bodyPr>
            <a:normAutofit fontScale="77500" lnSpcReduction="20000"/>
          </a:bodyPr>
          <a:lstStyle/>
          <a:p>
            <a:pPr lvl="0" algn="l"/>
            <a:r>
              <a:rPr lang="en-GB" sz="3400" dirty="0" smtClean="0">
                <a:solidFill>
                  <a:schemeClr val="accent1"/>
                </a:solidFill>
              </a:rPr>
              <a:t>The need for 12 months sea time and workshop skills/industrial experience</a:t>
            </a:r>
          </a:p>
          <a:p>
            <a:pPr marL="457200" lvl="0" indent="-457200" algn="l">
              <a:buFont typeface="Arial" panose="020B0604020202020204" pitchFamily="34" charset="0"/>
              <a:buChar char="•"/>
            </a:pPr>
            <a:r>
              <a:rPr lang="en-GB" sz="3100" dirty="0" smtClean="0">
                <a:solidFill>
                  <a:schemeClr val="accent1"/>
                </a:solidFill>
              </a:rPr>
              <a:t>issues </a:t>
            </a:r>
            <a:r>
              <a:rPr lang="en-GB" sz="3100" dirty="0">
                <a:solidFill>
                  <a:schemeClr val="accent1"/>
                </a:solidFill>
              </a:rPr>
              <a:t>in achieving the 12 months sea time and workshop skills/industrial experience;</a:t>
            </a:r>
          </a:p>
          <a:p>
            <a:pPr marL="457200" lvl="0" indent="-457200" algn="l">
              <a:buFont typeface="Arial" panose="020B0604020202020204" pitchFamily="34" charset="0"/>
              <a:buChar char="•"/>
            </a:pPr>
            <a:r>
              <a:rPr lang="en-GB" sz="3100" dirty="0">
                <a:solidFill>
                  <a:schemeClr val="accent1"/>
                </a:solidFill>
              </a:rPr>
              <a:t>existing/new/innovative ways that are already in place to achieve the above;</a:t>
            </a:r>
          </a:p>
          <a:p>
            <a:pPr marL="457200" lvl="0" indent="-457200" algn="l">
              <a:buFont typeface="Arial" panose="020B0604020202020204" pitchFamily="34" charset="0"/>
              <a:buChar char="•"/>
            </a:pPr>
            <a:r>
              <a:rPr lang="en-GB" sz="3100" dirty="0">
                <a:solidFill>
                  <a:schemeClr val="accent1"/>
                </a:solidFill>
              </a:rPr>
              <a:t>the potential for utilising the RN work placements at Portsmouth and Devonport (Plymouth) dockyards.</a:t>
            </a:r>
          </a:p>
          <a:p>
            <a:pPr algn="l"/>
            <a:endParaRPr lang="en-GB" sz="3100" dirty="0">
              <a:solidFill>
                <a:schemeClr val="accent1"/>
              </a:solidFill>
            </a:endParaRPr>
          </a:p>
          <a:p>
            <a:endParaRPr lang="en-GB" sz="26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5823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6494" y="404664"/>
            <a:ext cx="242570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8504" y="2564904"/>
            <a:ext cx="7560840" cy="2954655"/>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dirty="0"/>
          </a:p>
          <a:p>
            <a:endParaRPr lang="en-GB" dirty="0" smtClean="0"/>
          </a:p>
          <a:p>
            <a:endParaRPr lang="en-GB" dirty="0"/>
          </a:p>
          <a:p>
            <a:endParaRPr lang="en-GB" dirty="0" smtClean="0"/>
          </a:p>
          <a:p>
            <a:endParaRPr lang="en-GB" dirty="0"/>
          </a:p>
        </p:txBody>
      </p:sp>
      <p:sp>
        <p:nvSpPr>
          <p:cNvPr id="2" name="Title 1"/>
          <p:cNvSpPr>
            <a:spLocks noGrp="1"/>
          </p:cNvSpPr>
          <p:nvPr>
            <p:ph type="ctrTitle"/>
          </p:nvPr>
        </p:nvSpPr>
        <p:spPr>
          <a:xfrm>
            <a:off x="829250" y="1268761"/>
            <a:ext cx="8420100" cy="936104"/>
          </a:xfrm>
        </p:spPr>
        <p:txBody>
          <a:bodyPr>
            <a:normAutofit/>
          </a:bodyPr>
          <a:lstStyle/>
          <a:p>
            <a:r>
              <a:rPr lang="en-GB" sz="4000" dirty="0" smtClean="0">
                <a:solidFill>
                  <a:schemeClr val="tx2"/>
                </a:solidFill>
                <a:cs typeface="Arial" panose="020B0604020202020204" pitchFamily="34" charset="0"/>
              </a:rPr>
              <a:t>Training Record Book Update</a:t>
            </a:r>
            <a:endParaRPr lang="en-GB" sz="4000" dirty="0">
              <a:solidFill>
                <a:schemeClr val="tx2"/>
              </a:solidFill>
              <a:cs typeface="Arial" panose="020B0604020202020204" pitchFamily="34" charset="0"/>
            </a:endParaRPr>
          </a:p>
        </p:txBody>
      </p:sp>
      <p:sp>
        <p:nvSpPr>
          <p:cNvPr id="4" name="Subtitle 3"/>
          <p:cNvSpPr>
            <a:spLocks noGrp="1"/>
          </p:cNvSpPr>
          <p:nvPr>
            <p:ph type="subTitle" idx="1"/>
          </p:nvPr>
        </p:nvSpPr>
        <p:spPr>
          <a:xfrm>
            <a:off x="488504" y="2276872"/>
            <a:ext cx="9001000" cy="3781122"/>
          </a:xfrm>
        </p:spPr>
        <p:txBody>
          <a:bodyPr>
            <a:normAutofit fontScale="85000" lnSpcReduction="20000"/>
          </a:bodyPr>
          <a:lstStyle/>
          <a:p>
            <a:pPr algn="l"/>
            <a:r>
              <a:rPr lang="en-GB" sz="3100" dirty="0" smtClean="0">
                <a:solidFill>
                  <a:schemeClr val="accent1"/>
                </a:solidFill>
              </a:rPr>
              <a:t>Due for updating</a:t>
            </a:r>
            <a:endParaRPr lang="en-GB" sz="3100" dirty="0">
              <a:solidFill>
                <a:schemeClr val="accent1"/>
              </a:solidFill>
            </a:endParaRPr>
          </a:p>
          <a:p>
            <a:pPr algn="l"/>
            <a:r>
              <a:rPr lang="en-GB" dirty="0">
                <a:solidFill>
                  <a:schemeClr val="accent1"/>
                </a:solidFill>
              </a:rPr>
              <a:t> </a:t>
            </a:r>
          </a:p>
          <a:p>
            <a:pPr marL="457200" lvl="0" indent="-457200" algn="l">
              <a:buFont typeface="Arial" panose="020B0604020202020204" pitchFamily="34" charset="0"/>
              <a:buChar char="•"/>
            </a:pPr>
            <a:r>
              <a:rPr lang="en-GB" sz="2800" dirty="0" smtClean="0">
                <a:solidFill>
                  <a:schemeClr val="accent1"/>
                </a:solidFill>
              </a:rPr>
              <a:t>format </a:t>
            </a:r>
            <a:r>
              <a:rPr lang="en-GB" sz="2800" dirty="0">
                <a:solidFill>
                  <a:schemeClr val="accent1"/>
                </a:solidFill>
              </a:rPr>
              <a:t>and layout of the </a:t>
            </a:r>
            <a:r>
              <a:rPr lang="en-GB" sz="2800" dirty="0" smtClean="0">
                <a:solidFill>
                  <a:schemeClr val="accent1"/>
                </a:solidFill>
              </a:rPr>
              <a:t>TRB</a:t>
            </a:r>
          </a:p>
          <a:p>
            <a:pPr marL="457200" lvl="0" indent="-457200" algn="l">
              <a:buFont typeface="Arial" panose="020B0604020202020204" pitchFamily="34" charset="0"/>
              <a:buChar char="•"/>
            </a:pPr>
            <a:r>
              <a:rPr lang="en-GB" sz="2800" dirty="0" smtClean="0">
                <a:solidFill>
                  <a:schemeClr val="accent1"/>
                </a:solidFill>
              </a:rPr>
              <a:t>guidance pages;</a:t>
            </a:r>
          </a:p>
          <a:p>
            <a:pPr marL="457200" lvl="0" indent="-457200" algn="l">
              <a:buFont typeface="Arial" panose="020B0604020202020204" pitchFamily="34" charset="0"/>
              <a:buChar char="•"/>
            </a:pPr>
            <a:r>
              <a:rPr lang="en-GB" sz="2800" dirty="0" smtClean="0">
                <a:solidFill>
                  <a:schemeClr val="accent1"/>
                </a:solidFill>
              </a:rPr>
              <a:t>specific tasks;</a:t>
            </a:r>
          </a:p>
          <a:p>
            <a:pPr marL="457200" lvl="0" indent="-457200" algn="l">
              <a:buFont typeface="Arial" panose="020B0604020202020204" pitchFamily="34" charset="0"/>
              <a:buChar char="•"/>
            </a:pPr>
            <a:r>
              <a:rPr lang="en-GB" sz="2800" dirty="0" smtClean="0">
                <a:solidFill>
                  <a:schemeClr val="accent1"/>
                </a:solidFill>
              </a:rPr>
              <a:t>workbook </a:t>
            </a:r>
            <a:r>
              <a:rPr lang="en-GB" sz="2800" dirty="0" smtClean="0">
                <a:solidFill>
                  <a:schemeClr val="accent1"/>
                </a:solidFill>
              </a:rPr>
              <a:t>guidance/examples;</a:t>
            </a:r>
          </a:p>
          <a:p>
            <a:pPr marL="457200" lvl="0" indent="-457200" algn="l">
              <a:buFont typeface="Arial" panose="020B0604020202020204" pitchFamily="34" charset="0"/>
              <a:buChar char="•"/>
            </a:pPr>
            <a:r>
              <a:rPr lang="en-GB" sz="2800" dirty="0">
                <a:solidFill>
                  <a:schemeClr val="accent1"/>
                </a:solidFill>
              </a:rPr>
              <a:t>e</a:t>
            </a:r>
            <a:r>
              <a:rPr lang="en-GB" sz="2800" dirty="0" smtClean="0">
                <a:solidFill>
                  <a:schemeClr val="accent1"/>
                </a:solidFill>
              </a:rPr>
              <a:t>-learning </a:t>
            </a:r>
            <a:r>
              <a:rPr lang="en-GB" sz="2800" dirty="0" err="1" smtClean="0">
                <a:solidFill>
                  <a:schemeClr val="accent1"/>
                </a:solidFill>
              </a:rPr>
              <a:t>acticities</a:t>
            </a:r>
            <a:endParaRPr lang="en-GB" sz="2800" dirty="0">
              <a:solidFill>
                <a:schemeClr val="accent1"/>
              </a:solidFill>
            </a:endParaRPr>
          </a:p>
          <a:p>
            <a:pPr algn="l"/>
            <a:r>
              <a:rPr lang="en-GB" sz="2800" dirty="0">
                <a:solidFill>
                  <a:schemeClr val="accent1"/>
                </a:solidFill>
              </a:rPr>
              <a:t> </a:t>
            </a:r>
          </a:p>
          <a:p>
            <a:pPr algn="l"/>
            <a:r>
              <a:rPr lang="en-GB" sz="2800" dirty="0" smtClean="0">
                <a:solidFill>
                  <a:schemeClr val="accent1"/>
                </a:solidFill>
              </a:rPr>
              <a:t>Points </a:t>
            </a:r>
            <a:r>
              <a:rPr lang="en-GB" sz="2800" dirty="0">
                <a:solidFill>
                  <a:schemeClr val="accent1"/>
                </a:solidFill>
              </a:rPr>
              <a:t>of good practice </a:t>
            </a:r>
            <a:r>
              <a:rPr lang="en-GB" sz="2800" dirty="0" smtClean="0">
                <a:solidFill>
                  <a:schemeClr val="accent1"/>
                </a:solidFill>
              </a:rPr>
              <a:t>in TRB management and explanation for companies and colleges  </a:t>
            </a:r>
            <a:endParaRPr lang="en-GB" sz="2800" dirty="0">
              <a:solidFill>
                <a:schemeClr val="accent1"/>
              </a:solidFill>
            </a:endParaRPr>
          </a:p>
          <a:p>
            <a:endParaRPr lang="en-GB"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878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57192"/>
            <a:ext cx="9906000" cy="1801604"/>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2714" y="548680"/>
            <a:ext cx="181927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txBody>
          <a:bodyPr>
            <a:normAutofit/>
          </a:bodyPr>
          <a:lstStyle/>
          <a:p>
            <a:r>
              <a:rPr lang="en-GB" dirty="0" smtClean="0">
                <a:solidFill>
                  <a:schemeClr val="tx2"/>
                </a:solidFill>
                <a:cs typeface="Arial" panose="020B0604020202020204" pitchFamily="34" charset="0"/>
              </a:rPr>
              <a:t>Ratings Task Force, Ratings Training and Apprenticeship Strategy</a:t>
            </a:r>
            <a:endParaRPr lang="en-GB" dirty="0">
              <a:solidFill>
                <a:schemeClr val="tx2"/>
              </a:solidFill>
              <a:cs typeface="Arial" panose="020B0604020202020204" pitchFamily="34" charset="0"/>
            </a:endParaRPr>
          </a:p>
        </p:txBody>
      </p:sp>
      <p:sp>
        <p:nvSpPr>
          <p:cNvPr id="4" name="Subtitle 3"/>
          <p:cNvSpPr>
            <a:spLocks noGrp="1"/>
          </p:cNvSpPr>
          <p:nvPr>
            <p:ph type="subTitle" idx="1"/>
          </p:nvPr>
        </p:nvSpPr>
        <p:spPr/>
        <p:txBody>
          <a:bodyPr/>
          <a:lstStyle/>
          <a:p>
            <a:r>
              <a:rPr lang="en-GB" dirty="0" smtClean="0">
                <a:solidFill>
                  <a:schemeClr val="accent1"/>
                </a:solidFill>
                <a:cs typeface="Arial" panose="020B0604020202020204" pitchFamily="34" charset="0"/>
              </a:rPr>
              <a:t>Mark Burgess</a:t>
            </a:r>
          </a:p>
          <a:p>
            <a:r>
              <a:rPr lang="en-GB" dirty="0" smtClean="0">
                <a:solidFill>
                  <a:schemeClr val="accent1"/>
                </a:solidFill>
                <a:cs typeface="Arial" panose="020B0604020202020204" pitchFamily="34" charset="0"/>
              </a:rPr>
              <a:t>Training Development Manager</a:t>
            </a:r>
            <a:endParaRPr lang="en-GB" dirty="0">
              <a:solidFill>
                <a:schemeClr val="accent1"/>
              </a:solidFill>
              <a:cs typeface="Arial" panose="020B0604020202020204" pitchFamily="34" charset="0"/>
            </a:endParaRPr>
          </a:p>
        </p:txBody>
      </p:sp>
    </p:spTree>
    <p:extLst>
      <p:ext uri="{BB962C8B-B14F-4D97-AF65-F5344CB8AC3E}">
        <p14:creationId xmlns:p14="http://schemas.microsoft.com/office/powerpoint/2010/main" val="3682938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2100</Words>
  <Application>Microsoft Office PowerPoint</Application>
  <PresentationFormat>A4 Paper (210x297 mm)</PresentationFormat>
  <Paragraphs>282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Programme Review Seminar</vt:lpstr>
      <vt:lpstr>Purpose of the Day</vt:lpstr>
      <vt:lpstr>Officer Cadet Training Update</vt:lpstr>
      <vt:lpstr>Officer Cadet Training Programmes</vt:lpstr>
      <vt:lpstr>SMarT Plus Strategy</vt:lpstr>
      <vt:lpstr>Training berths</vt:lpstr>
      <vt:lpstr>Industrial Experience for Engineer Officer Cadets</vt:lpstr>
      <vt:lpstr>Training Record Book Update</vt:lpstr>
      <vt:lpstr>Ratings Task Force, Ratings Training and Apprenticeship Strategy</vt:lpstr>
      <vt:lpstr>PowerPoint Presentation</vt:lpstr>
      <vt:lpstr>PowerPoint Presentation</vt:lpstr>
      <vt:lpstr>PowerPoint Presentation</vt:lpstr>
      <vt:lpstr>PowerPoint Presentation</vt:lpstr>
      <vt:lpstr>PowerPoint Presentation</vt:lpstr>
      <vt:lpstr>PowerPoint Presentation</vt:lpstr>
      <vt:lpstr>Rating Apprenticeship Training Programmes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Burns</dc:creator>
  <cp:lastModifiedBy>gjacksonl</cp:lastModifiedBy>
  <cp:revision>53</cp:revision>
  <cp:lastPrinted>2017-04-26T15:58:49Z</cp:lastPrinted>
  <dcterms:created xsi:type="dcterms:W3CDTF">2013-05-01T07:54:18Z</dcterms:created>
  <dcterms:modified xsi:type="dcterms:W3CDTF">2017-04-27T08:01:56Z</dcterms:modified>
</cp:coreProperties>
</file>